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eg" ContentType="image/jpeg"/>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0" name="Shape 150"/>
          <p:cNvSpPr/>
          <p:nvPr>
            <p:ph type="sldImg"/>
          </p:nvPr>
        </p:nvSpPr>
        <p:spPr>
          <a:xfrm>
            <a:off x="1143000" y="685800"/>
            <a:ext cx="4572000" cy="3429000"/>
          </a:xfrm>
          <a:prstGeom prst="rect">
            <a:avLst/>
          </a:prstGeom>
        </p:spPr>
        <p:txBody>
          <a:bodyPr/>
          <a:lstStyle/>
          <a:p>
            <a:pPr/>
          </a:p>
        </p:txBody>
      </p:sp>
      <p:sp>
        <p:nvSpPr>
          <p:cNvPr id="151" name="Shape 15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marL="273326" indent="-273326">
              <a:spcBef>
                <a:spcPts val="1200"/>
              </a:spcBef>
              <a:buClr>
                <a:srgbClr val="BEBEBE"/>
              </a:buClr>
              <a:buSzPct val="125000"/>
              <a:buChar char="•"/>
            </a:pPr>
            <a:r>
              <a:t>“Armageddon” = Har Megiddo, the “hill of Megiddo”</a:t>
            </a:r>
          </a:p>
          <a:p>
            <a:pPr marL="273326" indent="-273326">
              <a:spcBef>
                <a:spcPts val="1200"/>
              </a:spcBef>
              <a:buClr>
                <a:srgbClr val="BEBEBE"/>
              </a:buClr>
              <a:buSzPct val="125000"/>
              <a:buChar char="•"/>
            </a:pPr>
            <a:r>
              <a:t> Solomon built an important military stronghold at Megiddo</a:t>
            </a:r>
          </a:p>
          <a:p>
            <a:pPr marL="273326" indent="-273326">
              <a:spcBef>
                <a:spcPts val="1200"/>
              </a:spcBef>
              <a:buClr>
                <a:srgbClr val="BEBEBE"/>
              </a:buClr>
              <a:buSzPct val="125000"/>
              <a:buChar char="•"/>
            </a:pPr>
            <a:r>
              <a:t>End of the Fertile Crescent, the joining point of three continents – Europe, Asia, Africa</a:t>
            </a:r>
          </a:p>
          <a:p>
            <a:pPr marL="273326" indent="-273326">
              <a:spcBef>
                <a:spcPts val="1200"/>
              </a:spcBef>
              <a:buClr>
                <a:srgbClr val="BEBEBE"/>
              </a:buClr>
              <a:buSzPct val="125000"/>
              <a:buChar char="•"/>
            </a:pPr>
            <a:r>
              <a:t>An important trade route, the Via Maris, runs through a mountain pass guarded by Megiddo, connecting Egypt with Mesopotamia.</a:t>
            </a:r>
          </a:p>
          <a:p>
            <a:pPr marL="273326" indent="-273326">
              <a:spcBef>
                <a:spcPts val="1200"/>
              </a:spcBef>
              <a:buClr>
                <a:srgbClr val="BEBEBE"/>
              </a:buClr>
              <a:buSzPct val="125000"/>
              <a:buChar char="•"/>
            </a:pPr>
            <a:r>
              <a:t>The Jezreel Valley was the sight of great historical battles</a:t>
            </a:r>
          </a:p>
          <a:p>
            <a:pPr lvl="1" marL="844826" indent="-273326">
              <a:spcBef>
                <a:spcPts val="1200"/>
              </a:spcBef>
              <a:buClr>
                <a:srgbClr val="BEBEBE"/>
              </a:buClr>
              <a:buSzPct val="125000"/>
              <a:buChar char="•"/>
            </a:pPr>
            <a:r>
              <a:t>Gideon’s 300 men fought at the Hill of Moreh in Jezreel</a:t>
            </a:r>
          </a:p>
          <a:p>
            <a:pPr lvl="1" marL="844826" indent="-273326">
              <a:spcBef>
                <a:spcPts val="1200"/>
              </a:spcBef>
              <a:buClr>
                <a:srgbClr val="BEBEBE"/>
              </a:buClr>
              <a:buSzPct val="125000"/>
              <a:buChar char="•"/>
            </a:pPr>
            <a:r>
              <a:t>Saul and Jonathan died at Jezreel</a:t>
            </a:r>
          </a:p>
          <a:p>
            <a:pPr lvl="1" marL="844826" indent="-273326">
              <a:spcBef>
                <a:spcPts val="1200"/>
              </a:spcBef>
              <a:buClr>
                <a:srgbClr val="BEBEBE"/>
              </a:buClr>
              <a:buSzPct val="125000"/>
              <a:buChar char="•"/>
            </a:pPr>
            <a:r>
              <a:t>King Ahaziah of Judah died at Megiddo about 842 BCE, and King Josiah of Judah also died there (609 BCE) while opposing the advance of the Egyptian king Necho II toward Assyria. </a:t>
            </a:r>
          </a:p>
          <a:p>
            <a:pPr marL="273326" indent="-273326">
              <a:spcBef>
                <a:spcPts val="1200"/>
              </a:spcBef>
              <a:buClr>
                <a:srgbClr val="BEBEBE"/>
              </a:buClr>
              <a:buSzPct val="125000"/>
              <a:buChar char="•"/>
            </a:pPr>
            <a:r>
              <a:t>A symbol of the last great spiritual struggle between the Lord and Satan (lawless one is destroyed with the brightness of Christ's coming – II Thess. 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spcBef>
                <a:spcPts val="1200"/>
              </a:spcBef>
            </a:pPr>
            <a:r>
              <a:t>Prior to World War 1 European powers were gradually absorbing more and more Ottoman territories.</a:t>
            </a:r>
          </a:p>
          <a:p>
            <a:pPr marL="273326" indent="-273326">
              <a:spcBef>
                <a:spcPts val="1200"/>
              </a:spcBef>
              <a:buClr>
                <a:srgbClr val="BEBEBE"/>
              </a:buClr>
              <a:buSzPct val="125000"/>
              <a:buChar char="•"/>
            </a:pPr>
            <a:r>
              <a:t>France occupied Algeria, (1830-1902), Morocco (1912), and Tunisia (1881).</a:t>
            </a:r>
          </a:p>
          <a:p>
            <a:pPr marL="273326" indent="-273326">
              <a:spcBef>
                <a:spcPts val="1200"/>
              </a:spcBef>
              <a:buClr>
                <a:srgbClr val="BEBEBE"/>
              </a:buClr>
              <a:buSzPct val="125000"/>
              <a:buChar char="•"/>
            </a:pPr>
            <a:r>
              <a:t>Italy occupied Lybia (1911-1932)</a:t>
            </a:r>
          </a:p>
          <a:p>
            <a:pPr marL="273326" indent="-273326">
              <a:spcBef>
                <a:spcPts val="1200"/>
              </a:spcBef>
              <a:buClr>
                <a:srgbClr val="BEBEBE"/>
              </a:buClr>
              <a:buSzPct val="125000"/>
              <a:buChar char="•"/>
            </a:pPr>
            <a:r>
              <a:t>Britain occupied Egypt (1882), Sudan (1899) and the southeastern coast of the Arabian pennisula (1839 and 1861)</a:t>
            </a:r>
          </a:p>
          <a:p>
            <a:pPr>
              <a:spcBef>
                <a:spcPts val="1200"/>
              </a:spcBef>
            </a:pPr>
            <a:r>
              <a:t>Russia’s pressure from the north compelled the Ottomans to ally with Germany.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1 Thessalonians 5:2-3</a:t>
            </a:r>
          </a:p>
          <a:p>
            <a:pPr/>
            <a:r>
              <a:t>For you yourselves know perfectly that the day of the Lord so comes as a thief in the night. For when they say, “Peace and safety!” then sudden destruction comes upon them, as labor pains upon a pregnant woman. And they shall not escape.</a:t>
            </a:r>
          </a:p>
          <a:p>
            <a:pPr/>
          </a:p>
          <a:p>
            <a:pPr/>
            <a:r>
              <a:t>2 Peter 3:10-11</a:t>
            </a:r>
          </a:p>
          <a:p>
            <a:pPr/>
          </a:p>
          <a:p>
            <a:pPr/>
            <a:r>
              <a:t>The Day of the Lord</a:t>
            </a:r>
          </a:p>
          <a:p>
            <a:pPr/>
            <a:r>
              <a:t>But the day of the Lord will come as a thief in the night, in which the heavens will pass away with a great noise, and the elements will melt with fervent heat; both the earth and the works that are in it will be burned up. Therefore, since all these things will be dissolved, what manner of persons ought you to be in holy conduct and godliness,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Psalms 18:13-15</a:t>
            </a:r>
          </a:p>
          <a:p>
            <a:pPr/>
            <a:r>
              <a:t>The LORD thundered from heaven,</a:t>
            </a:r>
          </a:p>
          <a:p>
            <a:pPr/>
            <a:r>
              <a:t>And the Most High uttered His voice,</a:t>
            </a:r>
          </a:p>
          <a:p>
            <a:pPr/>
            <a:r>
              <a:t>Hailstones and coals of fire.</a:t>
            </a:r>
          </a:p>
          <a:p>
            <a:pPr/>
            <a:r>
              <a:t>He sent out His arrows and scattered the foe,</a:t>
            </a:r>
          </a:p>
          <a:p>
            <a:pPr/>
            <a:r>
              <a:t>Lightnings in abundance, and He vanquished them.</a:t>
            </a:r>
          </a:p>
          <a:p>
            <a:pPr/>
            <a:r>
              <a:t>Then the channels of the sea were seen,</a:t>
            </a:r>
          </a:p>
          <a:p>
            <a:pPr/>
            <a:r>
              <a:t>The foundations of the world were uncovered</a:t>
            </a:r>
          </a:p>
          <a:p>
            <a:pPr/>
            <a:r>
              <a:t>At Your rebuke, O LORD,</a:t>
            </a:r>
          </a:p>
          <a:p>
            <a:pPr/>
            <a:r>
              <a:t>At the blast of the breath of Your nostrils.</a:t>
            </a:r>
          </a:p>
          <a:p>
            <a:pPr/>
          </a:p>
          <a:p>
            <a:pPr/>
            <a:r>
              <a:t>Revelation 11:19</a:t>
            </a:r>
          </a:p>
          <a:p>
            <a:pPr/>
            <a:r>
              <a:t>Then the temple of God was opened in heaven, and the ark of His covenant was seen in His temple. And there were lightnings, noises, thunderings, an earthquake, and great hail.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Map on the left represents Allied bombing runs during WW2</a:t>
            </a:r>
          </a:p>
          <a:p>
            <a:pPr/>
          </a:p>
          <a:p>
            <a:pPr/>
            <a:r>
              <a:t>The size of red dot indicates the tonnage of bombs dropped in these regions</a:t>
            </a:r>
          </a:p>
          <a:p>
            <a:pPr/>
          </a:p>
          <a:p>
            <a:pPr/>
            <a:r>
              <a:t>The map on the right is the Holy Roman Empire in 800, at the beginning of Charlemagne’s reign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5692775"/>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2841625"/>
            <a:ext cx="22479000" cy="2857500"/>
          </a:xfrm>
          <a:prstGeom prst="rect">
            <a:avLst/>
          </a:prstGeom>
        </p:spPr>
        <p:txBody>
          <a:bodyPr anchor="b"/>
          <a:lstStyle/>
          <a:p>
            <a:pPr/>
            <a:r>
              <a:t>Title Text</a:t>
            </a:r>
          </a:p>
        </p:txBody>
      </p:sp>
      <p:sp>
        <p:nvSpPr>
          <p:cNvPr id="15" name="Body Level One…"/>
          <p:cNvSpPr txBox="1"/>
          <p:nvPr>
            <p:ph type="body" idx="1"/>
          </p:nvPr>
        </p:nvSpPr>
        <p:spPr>
          <a:xfrm>
            <a:off x="952500" y="6334323"/>
            <a:ext cx="22479000" cy="5997179"/>
          </a:xfrm>
          <a:prstGeom prst="rect">
            <a:avLst/>
          </a:prstGeom>
        </p:spPr>
        <p:txBody>
          <a:bodyPr/>
          <a:lstStyle>
            <a:lvl1pPr marL="0" indent="0">
              <a:lnSpc>
                <a:spcPct val="120000"/>
              </a:lnSpc>
              <a:spcBef>
                <a:spcPts val="0"/>
              </a:spcBef>
              <a:buSzTx/>
              <a:buNone/>
              <a:defRPr sz="6000"/>
            </a:lvl1pPr>
            <a:lvl2pPr marL="0" indent="0">
              <a:lnSpc>
                <a:spcPct val="120000"/>
              </a:lnSpc>
              <a:spcBef>
                <a:spcPts val="0"/>
              </a:spcBef>
              <a:buSzTx/>
              <a:buNone/>
              <a:defRPr sz="6000"/>
            </a:lvl2pPr>
            <a:lvl3pPr marL="0" indent="0">
              <a:lnSpc>
                <a:spcPct val="120000"/>
              </a:lnSpc>
              <a:spcBef>
                <a:spcPts val="0"/>
              </a:spcBef>
              <a:buSzTx/>
              <a:buNone/>
              <a:defRPr sz="6000"/>
            </a:lvl3pPr>
            <a:lvl4pPr marL="0" indent="0">
              <a:lnSpc>
                <a:spcPct val="120000"/>
              </a:lnSpc>
              <a:spcBef>
                <a:spcPts val="0"/>
              </a:spcBef>
              <a:buSzTx/>
              <a:buNone/>
              <a:defRPr sz="6000"/>
            </a:lvl4pPr>
            <a:lvl5pPr marL="0" indent="0">
              <a:lnSpc>
                <a:spcPct val="120000"/>
              </a:lnSpc>
              <a:spcBef>
                <a:spcPts val="0"/>
              </a:spcBef>
              <a:buSzTx/>
              <a:buNone/>
              <a:defRPr sz="60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Type a quote here.”"/>
          <p:cNvSpPr txBox="1"/>
          <p:nvPr>
            <p:ph type="body" sz="quarter" idx="21"/>
          </p:nvPr>
        </p:nvSpPr>
        <p:spPr>
          <a:xfrm>
            <a:off x="2374900" y="6045200"/>
            <a:ext cx="19621500" cy="1117600"/>
          </a:xfrm>
          <a:prstGeom prst="rect">
            <a:avLst/>
          </a:prstGeom>
        </p:spPr>
        <p:txBody>
          <a:bodyPr>
            <a:spAutoFit/>
          </a:bodyPr>
          <a:lstStyle>
            <a:lvl1pPr marL="0" indent="0" algn="ctr">
              <a:spcBef>
                <a:spcPts val="0"/>
              </a:spcBef>
              <a:buSzTx/>
              <a:buNone/>
              <a:defRPr sz="5200">
                <a:solidFill>
                  <a:srgbClr val="3E231A"/>
                </a:solidFill>
                <a:latin typeface="Papyrus"/>
                <a:ea typeface="Papyrus"/>
                <a:cs typeface="Papyrus"/>
                <a:sym typeface="Papyrus"/>
              </a:defRPr>
            </a:lvl1pPr>
          </a:lstStyle>
          <a:p>
            <a:pPr/>
            <a:r>
              <a:t>“Type a quote here.”</a:t>
            </a:r>
          </a:p>
        </p:txBody>
      </p:sp>
      <p:sp>
        <p:nvSpPr>
          <p:cNvPr id="124" name="–Johnny Appleseed"/>
          <p:cNvSpPr txBox="1"/>
          <p:nvPr>
            <p:ph type="body" sz="quarter" idx="22"/>
          </p:nvPr>
        </p:nvSpPr>
        <p:spPr>
          <a:xfrm>
            <a:off x="2374900" y="8953500"/>
            <a:ext cx="19621500" cy="850900"/>
          </a:xfrm>
          <a:prstGeom prst="rect">
            <a:avLst/>
          </a:prstGeom>
        </p:spPr>
        <p:txBody>
          <a:bodyPr anchor="t">
            <a:spAutoFit/>
          </a:bodyPr>
          <a:lstStyle>
            <a:lvl1pPr marL="0" indent="0" algn="ctr">
              <a:spcBef>
                <a:spcPts val="0"/>
              </a:spcBef>
              <a:buSzTx/>
              <a:buNone/>
              <a:defRPr sz="3800">
                <a:solidFill>
                  <a:srgbClr val="3E231A"/>
                </a:solidFill>
                <a:latin typeface="Papyrus"/>
                <a:ea typeface="Papyrus"/>
                <a:cs typeface="Papyrus"/>
                <a:sym typeface="Papyrus"/>
              </a:defRPr>
            </a:lvl1pPr>
          </a:lstStyle>
          <a:p>
            <a:pPr/>
            <a:r>
              <a:t>–Johnny Appleseed</a:t>
            </a:r>
          </a:p>
        </p:txBody>
      </p:sp>
      <p:sp>
        <p:nvSpPr>
          <p:cNvPr id="125"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33" name="Body Level One…"/>
          <p:cNvSpPr txBox="1"/>
          <p:nvPr>
            <p:ph type="body" idx="1"/>
          </p:nvPr>
        </p:nvSpPr>
        <p:spPr>
          <a:xfrm>
            <a:off x="2374900" y="4127500"/>
            <a:ext cx="19621500" cy="8191500"/>
          </a:xfrm>
          <a:prstGeom prst="rect">
            <a:avLst/>
          </a:prstGeom>
        </p:spPr>
        <p:txBody>
          <a:bodyPr/>
          <a:lstStyle>
            <a:lvl1pPr marL="660400" indent="-660400">
              <a:spcBef>
                <a:spcPts val="4200"/>
              </a:spcBef>
              <a:buSzPct val="25000"/>
              <a:buBlip>
                <a:blip r:embed="rId3"/>
              </a:buBlip>
              <a:defRPr sz="5200">
                <a:solidFill>
                  <a:srgbClr val="3E231A"/>
                </a:solidFill>
                <a:latin typeface="Papyrus"/>
                <a:ea typeface="Papyrus"/>
                <a:cs typeface="Papyrus"/>
                <a:sym typeface="Papyrus"/>
              </a:defRPr>
            </a:lvl1pPr>
            <a:lvl2pPr marL="1320800" indent="-660400">
              <a:spcBef>
                <a:spcPts val="4200"/>
              </a:spcBef>
              <a:buSzPct val="25000"/>
              <a:buBlip>
                <a:blip r:embed="rId3"/>
              </a:buBlip>
              <a:defRPr sz="5200">
                <a:solidFill>
                  <a:srgbClr val="3E231A"/>
                </a:solidFill>
                <a:latin typeface="Papyrus"/>
                <a:ea typeface="Papyrus"/>
                <a:cs typeface="Papyrus"/>
                <a:sym typeface="Papyrus"/>
              </a:defRPr>
            </a:lvl2pPr>
            <a:lvl3pPr marL="1981200" indent="-660400">
              <a:spcBef>
                <a:spcPts val="4200"/>
              </a:spcBef>
              <a:buSzPct val="25000"/>
              <a:buBlip>
                <a:blip r:embed="rId3"/>
              </a:buBlip>
              <a:defRPr sz="5200">
                <a:solidFill>
                  <a:srgbClr val="3E231A"/>
                </a:solidFill>
                <a:latin typeface="Papyrus"/>
                <a:ea typeface="Papyrus"/>
                <a:cs typeface="Papyrus"/>
                <a:sym typeface="Papyrus"/>
              </a:defRPr>
            </a:lvl3pPr>
            <a:lvl4pPr marL="2641600" indent="-660400">
              <a:spcBef>
                <a:spcPts val="4200"/>
              </a:spcBef>
              <a:buSzPct val="25000"/>
              <a:buBlip>
                <a:blip r:embed="rId3"/>
              </a:buBlip>
              <a:defRPr sz="5200">
                <a:solidFill>
                  <a:srgbClr val="3E231A"/>
                </a:solidFill>
                <a:latin typeface="Papyrus"/>
                <a:ea typeface="Papyrus"/>
                <a:cs typeface="Papyrus"/>
                <a:sym typeface="Papyrus"/>
              </a:defRPr>
            </a:lvl4pPr>
            <a:lvl5pPr marL="3302000" indent="-660400">
              <a:spcBef>
                <a:spcPts val="4200"/>
              </a:spcBef>
              <a:buSzPct val="25000"/>
              <a:buBlip>
                <a:blip r:embed="rId3"/>
              </a:buBlip>
              <a:defRPr sz="5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Pyramids of Giza silhouetted against an orange sunset"/>
          <p:cNvSpPr/>
          <p:nvPr>
            <p:ph type="pic" sz="half" idx="21"/>
          </p:nvPr>
        </p:nvSpPr>
        <p:spPr>
          <a:xfrm>
            <a:off x="10109200" y="3606800"/>
            <a:ext cx="12472592" cy="8382000"/>
          </a:xfrm>
          <a:prstGeom prst="rect">
            <a:avLst/>
          </a:prstGeom>
          <a:ln w="9525">
            <a:round/>
          </a:ln>
        </p:spPr>
        <p:txBody>
          <a:bodyPr lIns="91439" tIns="45719" rIns="91439" bIns="45719" anchor="t">
            <a:noAutofit/>
          </a:bodyPr>
          <a:lstStyle/>
          <a:p>
            <a:pPr/>
          </a:p>
        </p:txBody>
      </p:sp>
      <p:sp>
        <p:nvSpPr>
          <p:cNvPr id="142" name="Title Text"/>
          <p:cNvSpPr txBox="1"/>
          <p:nvPr>
            <p:ph type="title"/>
          </p:nvPr>
        </p:nvSpPr>
        <p:spPr>
          <a:xfrm>
            <a:off x="2374900" y="889000"/>
            <a:ext cx="19621500" cy="2959100"/>
          </a:xfrm>
          <a:prstGeom prst="rect">
            <a:avLst/>
          </a:prstGeom>
        </p:spPr>
        <p:txBody>
          <a:bodyPr/>
          <a:lstStyle>
            <a:lvl1pPr algn="ctr">
              <a:lnSpc>
                <a:spcPct val="100000"/>
              </a:lnSpc>
              <a:defRPr cap="none" sz="10000">
                <a:solidFill>
                  <a:srgbClr val="3E231A"/>
                </a:solidFill>
                <a:latin typeface="Papyrus"/>
                <a:ea typeface="Papyrus"/>
                <a:cs typeface="Papyrus"/>
                <a:sym typeface="Papyrus"/>
              </a:defRPr>
            </a:lvl1pPr>
          </a:lstStyle>
          <a:p>
            <a:pPr/>
            <a:r>
              <a:t>Title Text</a:t>
            </a:r>
          </a:p>
        </p:txBody>
      </p:sp>
      <p:sp>
        <p:nvSpPr>
          <p:cNvPr id="143" name="Body Level One…"/>
          <p:cNvSpPr txBox="1"/>
          <p:nvPr>
            <p:ph type="body" sz="half" idx="1"/>
          </p:nvPr>
        </p:nvSpPr>
        <p:spPr>
          <a:xfrm>
            <a:off x="2374900" y="4140200"/>
            <a:ext cx="9410700" cy="7874000"/>
          </a:xfrm>
          <a:prstGeom prst="rect">
            <a:avLst/>
          </a:prstGeom>
        </p:spPr>
        <p:txBody>
          <a:bodyPr/>
          <a:lstStyle>
            <a:lvl1pPr marL="533400" indent="-533400">
              <a:spcBef>
                <a:spcPts val="3900"/>
              </a:spcBef>
              <a:buSzPct val="25000"/>
              <a:buBlip>
                <a:blip r:embed="rId3"/>
              </a:buBlip>
              <a:defRPr sz="4200">
                <a:solidFill>
                  <a:srgbClr val="3E231A"/>
                </a:solidFill>
                <a:latin typeface="Papyrus"/>
                <a:ea typeface="Papyrus"/>
                <a:cs typeface="Papyrus"/>
                <a:sym typeface="Papyrus"/>
              </a:defRPr>
            </a:lvl1pPr>
            <a:lvl2pPr marL="1066800" indent="-533400">
              <a:spcBef>
                <a:spcPts val="3900"/>
              </a:spcBef>
              <a:buSzPct val="25000"/>
              <a:buBlip>
                <a:blip r:embed="rId3"/>
              </a:buBlip>
              <a:defRPr sz="4200">
                <a:solidFill>
                  <a:srgbClr val="3E231A"/>
                </a:solidFill>
                <a:latin typeface="Papyrus"/>
                <a:ea typeface="Papyrus"/>
                <a:cs typeface="Papyrus"/>
                <a:sym typeface="Papyrus"/>
              </a:defRPr>
            </a:lvl2pPr>
            <a:lvl3pPr marL="1600200" indent="-533400">
              <a:spcBef>
                <a:spcPts val="3900"/>
              </a:spcBef>
              <a:buSzPct val="25000"/>
              <a:buBlip>
                <a:blip r:embed="rId3"/>
              </a:buBlip>
              <a:defRPr sz="4200">
                <a:solidFill>
                  <a:srgbClr val="3E231A"/>
                </a:solidFill>
                <a:latin typeface="Papyrus"/>
                <a:ea typeface="Papyrus"/>
                <a:cs typeface="Papyrus"/>
                <a:sym typeface="Papyrus"/>
              </a:defRPr>
            </a:lvl3pPr>
            <a:lvl4pPr marL="2133600" indent="-533400">
              <a:spcBef>
                <a:spcPts val="3900"/>
              </a:spcBef>
              <a:buSzPct val="25000"/>
              <a:buBlip>
                <a:blip r:embed="rId3"/>
              </a:buBlip>
              <a:defRPr sz="4200">
                <a:solidFill>
                  <a:srgbClr val="3E231A"/>
                </a:solidFill>
                <a:latin typeface="Papyrus"/>
                <a:ea typeface="Papyrus"/>
                <a:cs typeface="Papyrus"/>
                <a:sym typeface="Papyrus"/>
              </a:defRPr>
            </a:lvl4pPr>
            <a:lvl5pPr marL="2667000" indent="-533400">
              <a:spcBef>
                <a:spcPts val="3900"/>
              </a:spcBef>
              <a:buSzPct val="25000"/>
              <a:buBlip>
                <a:blip r:embed="rId3"/>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1993858" y="13144500"/>
            <a:ext cx="393205" cy="5715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5.jpeg"/><Relationship Id="rId5" Type="http://schemas.openxmlformats.org/officeDocument/2006/relationships/image" Target="../media/image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g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54" name="The Revelation of Jesus Christ"/>
          <p:cNvSpPr txBox="1"/>
          <p:nvPr>
            <p:ph type="title"/>
          </p:nvPr>
        </p:nvSpPr>
        <p:spPr>
          <a:prstGeom prst="rect">
            <a:avLst/>
          </a:prstGeom>
        </p:spPr>
        <p:txBody>
          <a:bodyPr/>
          <a:lstStyle/>
          <a:p>
            <a:pPr/>
            <a:r>
              <a:t>The Revelation of Jesus Christ</a:t>
            </a:r>
          </a:p>
        </p:txBody>
      </p:sp>
      <p:sp>
        <p:nvSpPr>
          <p:cNvPr id="155" name="Vision 4, Part 2 (16:12-21 ) - Review, Bowls 6-7"/>
          <p:cNvSpPr txBox="1"/>
          <p:nvPr>
            <p:ph type="body" sz="quarter" idx="1"/>
          </p:nvPr>
        </p:nvSpPr>
        <p:spPr>
          <a:prstGeom prst="rect">
            <a:avLst/>
          </a:prstGeom>
        </p:spPr>
        <p:txBody>
          <a:bodyPr/>
          <a:lstStyle/>
          <a:p>
            <a:pPr/>
            <a:r>
              <a:t>Vision 4, Part 2 (16:12-21 ) - Review, Bowls 6-7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Armageddon"/>
          <p:cNvSpPr txBox="1"/>
          <p:nvPr>
            <p:ph type="title"/>
          </p:nvPr>
        </p:nvSpPr>
        <p:spPr>
          <a:prstGeom prst="rect">
            <a:avLst/>
          </a:prstGeom>
        </p:spPr>
        <p:txBody>
          <a:bodyPr/>
          <a:lstStyle/>
          <a:p>
            <a:pPr/>
            <a:r>
              <a:t>Armageddon</a:t>
            </a:r>
          </a:p>
        </p:txBody>
      </p:sp>
      <p:sp>
        <p:nvSpPr>
          <p:cNvPr id="182" name="“Armageddon” = Har Megiddo, the “hill of Megiddo”…"/>
          <p:cNvSpPr txBox="1"/>
          <p:nvPr>
            <p:ph type="body" idx="1"/>
          </p:nvPr>
        </p:nvSpPr>
        <p:spPr>
          <a:prstGeom prst="rect">
            <a:avLst/>
          </a:prstGeom>
        </p:spPr>
        <p:txBody>
          <a:bodyPr/>
          <a:lstStyle/>
          <a:p>
            <a:pPr marL="571499" indent="-571499">
              <a:lnSpc>
                <a:spcPct val="110000"/>
              </a:lnSpc>
              <a:spcBef>
                <a:spcPts val="3600"/>
              </a:spcBef>
              <a:buBlip>
                <a:blip r:embed="rId3"/>
              </a:buBlip>
              <a:defRPr sz="5400"/>
            </a:pPr>
            <a:r>
              <a:t>“Armageddon” = Har Megiddo, the “hill of Megiddo”</a:t>
            </a:r>
          </a:p>
          <a:p>
            <a:pPr marL="571499" indent="-571499">
              <a:lnSpc>
                <a:spcPct val="110000"/>
              </a:lnSpc>
              <a:spcBef>
                <a:spcPts val="3600"/>
              </a:spcBef>
              <a:buBlip>
                <a:blip r:embed="rId3"/>
              </a:buBlip>
              <a:defRPr sz="5400"/>
            </a:pPr>
            <a:r>
              <a:t>Solomon built an important military stronghold at Megiddo</a:t>
            </a:r>
          </a:p>
          <a:p>
            <a:pPr marL="571499" indent="-571499">
              <a:lnSpc>
                <a:spcPct val="110000"/>
              </a:lnSpc>
              <a:spcBef>
                <a:spcPts val="3600"/>
              </a:spcBef>
              <a:buBlip>
                <a:blip r:embed="rId3"/>
              </a:buBlip>
              <a:defRPr sz="5400"/>
            </a:pPr>
            <a:r>
              <a:t>Guards an important trade route connecting Egypt with Mesopotamia — a link between Europe,  Asia, and Africa</a:t>
            </a:r>
          </a:p>
          <a:p>
            <a:pPr marL="571499" indent="-571499">
              <a:lnSpc>
                <a:spcPct val="110000"/>
              </a:lnSpc>
              <a:spcBef>
                <a:spcPts val="3600"/>
              </a:spcBef>
              <a:buBlip>
                <a:blip r:embed="rId3"/>
              </a:buBlip>
              <a:defRPr sz="5400"/>
            </a:pPr>
            <a:r>
              <a:t>Sight of many important historical battles</a:t>
            </a:r>
          </a:p>
          <a:p>
            <a:pPr marL="571499" indent="-571499">
              <a:lnSpc>
                <a:spcPct val="110000"/>
              </a:lnSpc>
              <a:spcBef>
                <a:spcPts val="3600"/>
              </a:spcBef>
              <a:buBlip>
                <a:blip r:embed="rId3"/>
              </a:buBlip>
              <a:defRPr sz="5400"/>
            </a:pPr>
            <a:r>
              <a:t>Symbolizes the last great spiritual struggle between God and His enemies (“the battle of that great day of God Almighty”)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he decline of the Ottoman Empire"/>
          <p:cNvSpPr txBox="1"/>
          <p:nvPr>
            <p:ph type="title"/>
          </p:nvPr>
        </p:nvSpPr>
        <p:spPr>
          <a:prstGeom prst="rect">
            <a:avLst/>
          </a:prstGeom>
        </p:spPr>
        <p:txBody>
          <a:bodyPr/>
          <a:lstStyle/>
          <a:p>
            <a:pPr/>
            <a:r>
              <a:t>The decline of the Ottoman Empire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rumpet #6 - the Turkic power"/>
          <p:cNvSpPr txBox="1"/>
          <p:nvPr>
            <p:ph type="title"/>
          </p:nvPr>
        </p:nvSpPr>
        <p:spPr>
          <a:prstGeom prst="rect">
            <a:avLst/>
          </a:prstGeom>
        </p:spPr>
        <p:txBody>
          <a:bodyPr/>
          <a:lstStyle/>
          <a:p>
            <a:pPr/>
            <a:r>
              <a:t>Trumpet #6 - the Turkic power</a:t>
            </a:r>
          </a:p>
        </p:txBody>
      </p:sp>
      <p:sp>
        <p:nvSpPr>
          <p:cNvPr id="189" name="Originated in Central Asia, migrated into the Middle East…"/>
          <p:cNvSpPr txBox="1"/>
          <p:nvPr>
            <p:ph type="body" idx="1"/>
          </p:nvPr>
        </p:nvSpPr>
        <p:spPr>
          <a:prstGeom prst="rect">
            <a:avLst/>
          </a:prstGeom>
        </p:spPr>
        <p:txBody>
          <a:bodyPr/>
          <a:lstStyle/>
          <a:p>
            <a:pPr>
              <a:buBlip>
                <a:blip r:embed="rId2"/>
              </a:buBlip>
            </a:pPr>
            <a:r>
              <a:t>Originated in Central Asia, migrated into the Middle East</a:t>
            </a:r>
          </a:p>
          <a:p>
            <a:pPr>
              <a:buBlip>
                <a:blip r:embed="rId2"/>
              </a:buBlip>
            </a:pPr>
            <a:r>
              <a:t>Seljuk Turks crossed the Euphrates in 1057, threaten the Byzantine Empire</a:t>
            </a:r>
          </a:p>
          <a:p>
            <a:pPr>
              <a:buBlip>
                <a:blip r:embed="rId2"/>
              </a:buBlip>
            </a:pPr>
            <a:r>
              <a:t>1095 - First Crusade called by Pope Urban </a:t>
            </a:r>
          </a:p>
          <a:p>
            <a:pPr>
              <a:buBlip>
                <a:blip r:embed="rId2"/>
              </a:buBlip>
            </a:pPr>
            <a:r>
              <a:t>Seljuk Turks replaced by Ottoman Turks; conquer Constantinople in 1453</a:t>
            </a:r>
          </a:p>
          <a:p>
            <a:pPr>
              <a:buBlip>
                <a:blip r:embed="rId2"/>
              </a:buBlip>
            </a:pPr>
            <a:r>
              <a:t>1481-1566 - peak of Turkic power and wealth</a:t>
            </a:r>
          </a:p>
          <a:p>
            <a:pPr>
              <a:buBlip>
                <a:blip r:embed="rId2"/>
              </a:buBlip>
            </a:pPr>
            <a:r>
              <a:t>1683 - repelled from Vienna; reached its greatest extent in territory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91"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0" t="13674" r="0" b="2702"/>
          <a:stretch>
            <a:fillRect/>
          </a:stretch>
        </p:blipFill>
        <p:spPr>
          <a:xfrm>
            <a:off x="4104679" y="1123156"/>
            <a:ext cx="16174529" cy="11469817"/>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Decline of Ottoman Empire"/>
          <p:cNvSpPr txBox="1"/>
          <p:nvPr>
            <p:ph type="title"/>
          </p:nvPr>
        </p:nvSpPr>
        <p:spPr>
          <a:prstGeom prst="rect">
            <a:avLst/>
          </a:prstGeom>
        </p:spPr>
        <p:txBody>
          <a:bodyPr/>
          <a:lstStyle/>
          <a:p>
            <a:pPr/>
            <a:r>
              <a:t>Decline of Ottoman Empire</a:t>
            </a:r>
          </a:p>
        </p:txBody>
      </p:sp>
      <p:sp>
        <p:nvSpPr>
          <p:cNvPr id="194" name="Europe advanced in shipbuilding and navigation; expanded trade and naval capabilities…"/>
          <p:cNvSpPr txBox="1"/>
          <p:nvPr>
            <p:ph type="body" idx="1"/>
          </p:nvPr>
        </p:nvSpPr>
        <p:spPr>
          <a:prstGeom prst="rect">
            <a:avLst/>
          </a:prstGeom>
        </p:spPr>
        <p:txBody>
          <a:bodyPr/>
          <a:lstStyle/>
          <a:p>
            <a:pPr marL="565784" indent="-565784" defTabSz="817244">
              <a:lnSpc>
                <a:spcPct val="110000"/>
              </a:lnSpc>
              <a:spcBef>
                <a:spcPts val="4100"/>
              </a:spcBef>
              <a:buBlip>
                <a:blip r:embed="rId2"/>
              </a:buBlip>
              <a:defRPr sz="5247"/>
            </a:pPr>
            <a:r>
              <a:t>Europe advanced in shipbuilding and navigation; expanded trade and naval capabilities</a:t>
            </a:r>
          </a:p>
          <a:p>
            <a:pPr marL="565784" indent="-565784" defTabSz="817244">
              <a:lnSpc>
                <a:spcPct val="110000"/>
              </a:lnSpc>
              <a:spcBef>
                <a:spcPts val="4100"/>
              </a:spcBef>
              <a:buBlip>
                <a:blip r:embed="rId2"/>
              </a:buBlip>
              <a:defRPr sz="5247"/>
            </a:pPr>
            <a:r>
              <a:t>Influx of American gold and silver into European coffers; created a trade imbalance</a:t>
            </a:r>
          </a:p>
          <a:p>
            <a:pPr marL="565784" indent="-565784" defTabSz="817244">
              <a:lnSpc>
                <a:spcPct val="110000"/>
              </a:lnSpc>
              <a:spcBef>
                <a:spcPts val="4100"/>
              </a:spcBef>
              <a:buBlip>
                <a:blip r:embed="rId2"/>
              </a:buBlip>
              <a:defRPr sz="5247"/>
            </a:pPr>
            <a:r>
              <a:t>Industrial revolution widened technical skills gap </a:t>
            </a:r>
          </a:p>
          <a:p>
            <a:pPr marL="565784" indent="-565784" defTabSz="817244">
              <a:lnSpc>
                <a:spcPct val="110000"/>
              </a:lnSpc>
              <a:spcBef>
                <a:spcPts val="4100"/>
              </a:spcBef>
              <a:buBlip>
                <a:blip r:embed="rId2"/>
              </a:buBlip>
              <a:defRPr sz="5247"/>
            </a:pPr>
            <a:r>
              <a:t>Medical advances in Europe lengthened life expectancy and health</a:t>
            </a:r>
          </a:p>
          <a:p>
            <a:pPr marL="565784" indent="-565784" defTabSz="817244">
              <a:lnSpc>
                <a:spcPct val="110000"/>
              </a:lnSpc>
              <a:spcBef>
                <a:spcPts val="4100"/>
              </a:spcBef>
              <a:buBlip>
                <a:blip r:embed="rId2"/>
              </a:buBlip>
              <a:defRPr sz="5247"/>
            </a:pPr>
            <a:r>
              <a:t>Europe grew into a powerhouse while Turkic power gradually waned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96"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3">
            <a:extLst/>
          </a:blip>
          <a:srcRect l="0" t="0" r="0" b="0"/>
          <a:stretch>
            <a:fillRect/>
          </a:stretch>
        </p:blipFill>
        <p:spPr>
          <a:xfrm>
            <a:off x="1559442" y="0"/>
            <a:ext cx="21265117" cy="13716000"/>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Ottoman Empire defeated in WW1"/>
          <p:cNvSpPr txBox="1"/>
          <p:nvPr>
            <p:ph type="title"/>
          </p:nvPr>
        </p:nvSpPr>
        <p:spPr>
          <a:prstGeom prst="rect">
            <a:avLst/>
          </a:prstGeom>
        </p:spPr>
        <p:txBody>
          <a:bodyPr/>
          <a:lstStyle/>
          <a:p>
            <a:pPr/>
            <a:r>
              <a:t>Ottoman Empire defeated in WW1</a:t>
            </a:r>
          </a:p>
        </p:txBody>
      </p:sp>
      <p:sp>
        <p:nvSpPr>
          <p:cNvPr id="201" name="Turkey becomes an independent republic…"/>
          <p:cNvSpPr txBox="1"/>
          <p:nvPr>
            <p:ph type="body" idx="1"/>
          </p:nvPr>
        </p:nvSpPr>
        <p:spPr>
          <a:prstGeom prst="rect">
            <a:avLst/>
          </a:prstGeom>
        </p:spPr>
        <p:txBody>
          <a:bodyPr/>
          <a:lstStyle/>
          <a:p>
            <a:pPr marL="565784" indent="-565784" defTabSz="817244">
              <a:lnSpc>
                <a:spcPct val="110000"/>
              </a:lnSpc>
              <a:spcBef>
                <a:spcPts val="3500"/>
              </a:spcBef>
              <a:buBlip>
                <a:blip r:embed="rId2"/>
              </a:buBlip>
              <a:defRPr sz="5049"/>
            </a:pPr>
            <a:r>
              <a:t>Turkey becomes an independent republic</a:t>
            </a:r>
          </a:p>
          <a:p>
            <a:pPr marL="565784" indent="-565784" defTabSz="817244">
              <a:lnSpc>
                <a:spcPct val="110000"/>
              </a:lnSpc>
              <a:spcBef>
                <a:spcPts val="3500"/>
              </a:spcBef>
              <a:buBlip>
                <a:blip r:embed="rId2"/>
              </a:buBlip>
              <a:defRPr sz="5049"/>
            </a:pPr>
            <a:r>
              <a:t>England and France divide the rest</a:t>
            </a:r>
          </a:p>
          <a:p>
            <a:pPr lvl="1" marL="1131569" indent="-565784" defTabSz="817244">
              <a:lnSpc>
                <a:spcPct val="110000"/>
              </a:lnSpc>
              <a:spcBef>
                <a:spcPts val="3500"/>
              </a:spcBef>
              <a:buBlip>
                <a:blip r:embed="rId2"/>
              </a:buBlip>
              <a:defRPr sz="5049"/>
            </a:pPr>
            <a:r>
              <a:t>Encourages the growth of education</a:t>
            </a:r>
          </a:p>
          <a:p>
            <a:pPr lvl="1" marL="1131569" indent="-565784" defTabSz="817244">
              <a:lnSpc>
                <a:spcPct val="110000"/>
              </a:lnSpc>
              <a:spcBef>
                <a:spcPts val="3500"/>
              </a:spcBef>
              <a:buBlip>
                <a:blip r:embed="rId2"/>
              </a:buBlip>
              <a:defRPr sz="5049"/>
            </a:pPr>
            <a:r>
              <a:t>Sparks the growth of Middle Eastern nationalism</a:t>
            </a:r>
          </a:p>
          <a:p>
            <a:pPr marL="565784" indent="-565784" defTabSz="817244">
              <a:lnSpc>
                <a:spcPct val="110000"/>
              </a:lnSpc>
              <a:spcBef>
                <a:spcPts val="3500"/>
              </a:spcBef>
              <a:buBlip>
                <a:blip r:embed="rId2"/>
              </a:buBlip>
              <a:defRPr sz="5049"/>
            </a:pPr>
            <a:r>
              <a:t>1960’s - final vestiges of European dominion are lost; many new sovereign nations emerge</a:t>
            </a:r>
          </a:p>
          <a:p>
            <a:pPr marL="565784" indent="-565784" defTabSz="817244">
              <a:lnSpc>
                <a:spcPct val="110000"/>
              </a:lnSpc>
              <a:spcBef>
                <a:spcPts val="3500"/>
              </a:spcBef>
              <a:buBlip>
                <a:blip r:embed="rId2"/>
              </a:buBlip>
              <a:defRPr sz="5049"/>
            </a:pPr>
            <a:r>
              <a:t>“…so that the way of the kings from the east might be prepared”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1"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3"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0" t="0" r="0" b="0"/>
          <a:stretch>
            <a:fillRect/>
          </a:stretch>
        </p:blipFill>
        <p:spPr>
          <a:xfrm>
            <a:off x="3510064" y="0"/>
            <a:ext cx="17363872" cy="13716000"/>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Armageddon"/>
          <p:cNvSpPr txBox="1"/>
          <p:nvPr>
            <p:ph type="title"/>
          </p:nvPr>
        </p:nvSpPr>
        <p:spPr>
          <a:prstGeom prst="rect">
            <a:avLst/>
          </a:prstGeom>
        </p:spPr>
        <p:txBody>
          <a:bodyPr/>
          <a:lstStyle/>
          <a:p>
            <a:pPr/>
            <a:r>
              <a:t>Armageddon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Late 19th/early 20th Deceiving spirits"/>
          <p:cNvSpPr txBox="1"/>
          <p:nvPr>
            <p:ph type="title"/>
          </p:nvPr>
        </p:nvSpPr>
        <p:spPr>
          <a:prstGeom prst="rect">
            <a:avLst/>
          </a:prstGeom>
        </p:spPr>
        <p:txBody>
          <a:bodyPr/>
          <a:lstStyle/>
          <a:p>
            <a:pPr/>
            <a:r>
              <a:t>Late 19</a:t>
            </a:r>
            <a:r>
              <a:rPr baseline="31999"/>
              <a:t>th</a:t>
            </a:r>
            <a:r>
              <a:t>/early 20</a:t>
            </a:r>
            <a:r>
              <a:rPr baseline="31999"/>
              <a:t>th</a:t>
            </a:r>
            <a:r>
              <a:t> Deceiving spirits </a:t>
            </a:r>
          </a:p>
        </p:txBody>
      </p:sp>
      <p:sp>
        <p:nvSpPr>
          <p:cNvPr id="208" name="July 18, 1870 - The Vatican Council, papal infallibility…"/>
          <p:cNvSpPr txBox="1"/>
          <p:nvPr>
            <p:ph type="body" idx="1"/>
          </p:nvPr>
        </p:nvSpPr>
        <p:spPr>
          <a:prstGeom prst="rect">
            <a:avLst/>
          </a:prstGeom>
        </p:spPr>
        <p:txBody>
          <a:bodyPr/>
          <a:lstStyle/>
          <a:p>
            <a:pPr marL="514349" indent="-514349" defTabSz="742950">
              <a:lnSpc>
                <a:spcPct val="120000"/>
              </a:lnSpc>
              <a:spcBef>
                <a:spcPts val="3700"/>
              </a:spcBef>
              <a:buBlip>
                <a:blip r:embed="rId2"/>
              </a:buBlip>
              <a:defRPr sz="5400"/>
            </a:pPr>
            <a:r>
              <a:t>July 18, 1870 - The Vatican Council, papal infallibility</a:t>
            </a:r>
          </a:p>
          <a:p>
            <a:pPr marL="514349" indent="-514349" defTabSz="742950">
              <a:lnSpc>
                <a:spcPct val="120000"/>
              </a:lnSpc>
              <a:spcBef>
                <a:spcPts val="3700"/>
              </a:spcBef>
              <a:buBlip>
                <a:blip r:embed="rId2"/>
              </a:buBlip>
              <a:defRPr sz="5400"/>
            </a:pPr>
            <a:r>
              <a:t>The foundations of fascism and communism are laid</a:t>
            </a:r>
          </a:p>
          <a:p>
            <a:pPr marL="514349" indent="-514349" defTabSz="742950">
              <a:lnSpc>
                <a:spcPct val="120000"/>
              </a:lnSpc>
              <a:spcBef>
                <a:spcPts val="3700"/>
              </a:spcBef>
              <a:buBlip>
                <a:blip r:embed="rId2"/>
              </a:buBlip>
              <a:defRPr sz="5400"/>
            </a:pPr>
            <a:r>
              <a:t>The scientific establishment grows skeptical of faith</a:t>
            </a:r>
          </a:p>
          <a:p>
            <a:pPr marL="514349" indent="-514349" defTabSz="742950">
              <a:lnSpc>
                <a:spcPct val="120000"/>
              </a:lnSpc>
              <a:spcBef>
                <a:spcPts val="3700"/>
              </a:spcBef>
              <a:buBlip>
                <a:blip r:embed="rId2"/>
              </a:buBlip>
              <a:defRPr sz="5400"/>
            </a:pPr>
            <a:r>
              <a:t>European philosophy grows antagonistic toward Christianity</a:t>
            </a:r>
          </a:p>
          <a:p>
            <a:pPr marL="514349" indent="-514349" defTabSz="742950">
              <a:lnSpc>
                <a:spcPct val="120000"/>
              </a:lnSpc>
              <a:spcBef>
                <a:spcPts val="3700"/>
              </a:spcBef>
              <a:buBlip>
                <a:blip r:embed="rId2"/>
              </a:buBlip>
              <a:defRPr sz="5400"/>
            </a:pPr>
            <a:r>
              <a:t>Europe begins to discard Christianity, replacing it with atheism and humanism</a:t>
            </a:r>
          </a:p>
          <a:p>
            <a:pPr marL="514349" indent="-514349" defTabSz="742950">
              <a:lnSpc>
                <a:spcPct val="120000"/>
              </a:lnSpc>
              <a:spcBef>
                <a:spcPts val="3700"/>
              </a:spcBef>
              <a:buBlip>
                <a:blip r:embed="rId2"/>
              </a:buBlip>
              <a:defRPr sz="5400"/>
            </a:pPr>
            <a:r>
              <a:t>Attempts to unite the world (e.g. The League of Nations, The U.N.)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0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0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Looking back"/>
          <p:cNvSpPr txBox="1"/>
          <p:nvPr>
            <p:ph type="title"/>
          </p:nvPr>
        </p:nvSpPr>
        <p:spPr>
          <a:xfrm>
            <a:off x="1059992" y="972734"/>
            <a:ext cx="22479001" cy="2679701"/>
          </a:xfrm>
          <a:prstGeom prst="rect">
            <a:avLst/>
          </a:prstGeom>
        </p:spPr>
        <p:txBody>
          <a:bodyPr/>
          <a:lstStyle/>
          <a:p>
            <a:pPr/>
            <a:r>
              <a:t>Looking back</a:t>
            </a:r>
          </a:p>
        </p:txBody>
      </p:sp>
      <p:sp>
        <p:nvSpPr>
          <p:cNvPr id="158" name="“Write the things which you have seen, and the things which are, and the things which will take place after this.” (Revelation 1:19)…"/>
          <p:cNvSpPr txBox="1"/>
          <p:nvPr>
            <p:ph type="body" idx="1"/>
          </p:nvPr>
        </p:nvSpPr>
        <p:spPr>
          <a:xfrm>
            <a:off x="1059991" y="4659715"/>
            <a:ext cx="22479003" cy="8051801"/>
          </a:xfrm>
          <a:prstGeom prst="rect">
            <a:avLst/>
          </a:prstGeom>
        </p:spPr>
        <p:txBody>
          <a:bodyPr/>
          <a:lstStyle/>
          <a:p>
            <a:pPr marL="571499" indent="-571499">
              <a:lnSpc>
                <a:spcPct val="110000"/>
              </a:lnSpc>
              <a:spcBef>
                <a:spcPts val="3600"/>
              </a:spcBef>
              <a:buBlip>
                <a:blip r:embed="rId2"/>
              </a:buBlip>
              <a:defRPr sz="5500"/>
            </a:pPr>
            <a:r>
              <a:t>“Write the things which you have seen, and the things which are, and the things which will take place after this.” (Revelation 1:19)</a:t>
            </a:r>
          </a:p>
          <a:p>
            <a:pPr marL="571499" indent="-571499">
              <a:lnSpc>
                <a:spcPct val="110000"/>
              </a:lnSpc>
              <a:spcBef>
                <a:spcPts val="3600"/>
              </a:spcBef>
              <a:buBlip>
                <a:blip r:embed="rId2"/>
              </a:buBlip>
              <a:defRPr sz="5500"/>
            </a:pPr>
            <a:r>
              <a:t>Series of 6 visions</a:t>
            </a:r>
          </a:p>
          <a:p>
            <a:pPr lvl="1">
              <a:lnSpc>
                <a:spcPct val="110000"/>
              </a:lnSpc>
              <a:spcBef>
                <a:spcPts val="3600"/>
              </a:spcBef>
              <a:buBlip>
                <a:blip r:embed="rId2"/>
              </a:buBlip>
              <a:defRPr sz="5500"/>
            </a:pPr>
            <a:r>
              <a:t>Begin with John seeing a sign</a:t>
            </a:r>
          </a:p>
          <a:p>
            <a:pPr lvl="1">
              <a:lnSpc>
                <a:spcPct val="110000"/>
              </a:lnSpc>
              <a:spcBef>
                <a:spcPts val="3600"/>
              </a:spcBef>
              <a:buBlip>
                <a:blip r:embed="rId2"/>
              </a:buBlip>
              <a:defRPr sz="5500"/>
            </a:pPr>
            <a:r>
              <a:t>End with a proleptic view of the day of judgment</a:t>
            </a:r>
          </a:p>
          <a:p>
            <a:pPr marL="571499" indent="-571499">
              <a:lnSpc>
                <a:spcPct val="110000"/>
              </a:lnSpc>
              <a:spcBef>
                <a:spcPts val="3600"/>
              </a:spcBef>
              <a:buBlip>
                <a:blip r:embed="rId2"/>
              </a:buBlip>
              <a:defRPr sz="5500"/>
            </a:pPr>
            <a:r>
              <a:t>1:1 — angels “signified” the revelation to John; communicated through symbols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Their purpose"/>
          <p:cNvSpPr txBox="1"/>
          <p:nvPr>
            <p:ph type="title"/>
          </p:nvPr>
        </p:nvSpPr>
        <p:spPr>
          <a:prstGeom prst="rect">
            <a:avLst/>
          </a:prstGeom>
        </p:spPr>
        <p:txBody>
          <a:bodyPr/>
          <a:lstStyle/>
          <a:p>
            <a:pPr/>
            <a:r>
              <a:t>Their purpose</a:t>
            </a:r>
          </a:p>
        </p:txBody>
      </p:sp>
      <p:sp>
        <p:nvSpPr>
          <p:cNvPr id="211" name="To gather the kings of the earth “to the battle of that great day of God Almighty.”…"/>
          <p:cNvSpPr txBox="1"/>
          <p:nvPr>
            <p:ph type="body" idx="1"/>
          </p:nvPr>
        </p:nvSpPr>
        <p:spPr>
          <a:prstGeom prst="rect">
            <a:avLst/>
          </a:prstGeom>
        </p:spPr>
        <p:txBody>
          <a:bodyPr/>
          <a:lstStyle/>
          <a:p>
            <a:pPr marL="565784" indent="-565784" defTabSz="817244">
              <a:lnSpc>
                <a:spcPct val="110000"/>
              </a:lnSpc>
              <a:spcBef>
                <a:spcPts val="3500"/>
              </a:spcBef>
              <a:buBlip>
                <a:blip r:embed="rId2"/>
              </a:buBlip>
              <a:defRPr sz="4950"/>
            </a:pPr>
            <a:r>
              <a:t> To gather the kings of the earth “to the battle of that great day of God Almighty.”</a:t>
            </a:r>
          </a:p>
          <a:p>
            <a:pPr marL="565784" indent="-565784" defTabSz="817244">
              <a:lnSpc>
                <a:spcPct val="110000"/>
              </a:lnSpc>
              <a:spcBef>
                <a:spcPts val="3500"/>
              </a:spcBef>
              <a:buBlip>
                <a:blip r:embed="rId2"/>
              </a:buBlip>
              <a:defRPr sz="4950"/>
            </a:pPr>
            <a:r>
              <a:t>“And I saw the beast, the kings of the earth, and their armies, gathered together to make war against Him who sat on the horse and against His army.” (Revelation 19:19)</a:t>
            </a:r>
          </a:p>
          <a:p>
            <a:pPr marL="565784" indent="-565784" defTabSz="817244">
              <a:lnSpc>
                <a:spcPct val="110000"/>
              </a:lnSpc>
              <a:spcBef>
                <a:spcPts val="3500"/>
              </a:spcBef>
              <a:buBlip>
                <a:blip r:embed="rId2"/>
              </a:buBlip>
              <a:defRPr sz="4950"/>
            </a:pPr>
            <a:r>
              <a:t>“Now when the thousand years have expired, Satan will be released from his prison and will go out to deceive the nations which are in the four corners of the earth, Gog and Magog, to gather them together to battle, whose number is as the sand of the sea. They went up on the breadth of the earth and surrounded the camp of the saints and the beloved city. And fire came down from God out of heaven and devoured them.” (Revelation 20:7-9)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 Revelation 16:15"/>
          <p:cNvSpPr txBox="1"/>
          <p:nvPr>
            <p:ph type="body" idx="21"/>
          </p:nvPr>
        </p:nvSpPr>
        <p:spPr>
          <a:xfrm>
            <a:off x="958850" y="10913843"/>
            <a:ext cx="22479000" cy="711201"/>
          </a:xfrm>
          <a:prstGeom prst="rect">
            <a:avLst/>
          </a:prstGeom>
        </p:spPr>
        <p:txBody>
          <a:bodyPr/>
          <a:lstStyle/>
          <a:p>
            <a:pPr/>
            <a:r>
              <a:t>– Revelation 16:15</a:t>
            </a:r>
          </a:p>
        </p:txBody>
      </p:sp>
      <p:sp>
        <p:nvSpPr>
          <p:cNvPr id="214" name="“Behold, I am coming as a thief. Blessed is he who watches, and keeps his garments, lest he walk naked and they see his shame.”"/>
          <p:cNvSpPr txBox="1"/>
          <p:nvPr>
            <p:ph type="body" idx="22"/>
          </p:nvPr>
        </p:nvSpPr>
        <p:spPr>
          <a:xfrm>
            <a:off x="2387600" y="3388359"/>
            <a:ext cx="19621500" cy="6177282"/>
          </a:xfrm>
          <a:prstGeom prst="rect">
            <a:avLst/>
          </a:prstGeom>
        </p:spPr>
        <p:txBody>
          <a:bodyPr/>
          <a:lstStyle>
            <a:lvl1pPr>
              <a:defRPr sz="9000"/>
            </a:lvl1pPr>
          </a:lstStyle>
          <a:p>
            <a:pPr/>
            <a:r>
              <a:t>“Behold, I am coming as a thief. Blessed is he who watches, and keeps his garments, lest he walk naked and they see his shame.”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He returns like “a thief”"/>
          <p:cNvSpPr txBox="1"/>
          <p:nvPr>
            <p:ph type="title"/>
          </p:nvPr>
        </p:nvSpPr>
        <p:spPr>
          <a:prstGeom prst="rect">
            <a:avLst/>
          </a:prstGeom>
        </p:spPr>
        <p:txBody>
          <a:bodyPr/>
          <a:lstStyle/>
          <a:p>
            <a:pPr/>
            <a:r>
              <a:t>He returns like “a thief”</a:t>
            </a:r>
          </a:p>
        </p:txBody>
      </p:sp>
      <p:sp>
        <p:nvSpPr>
          <p:cNvPr id="217" name="To the church in Sardis: “Remember therefore how you have received and heard; hold fast and repent. Therefore if you will not watch, I will come upon you as a thief, and you will not know what hour I will come upon you.” (Revelation 3:3)…"/>
          <p:cNvSpPr txBox="1"/>
          <p:nvPr>
            <p:ph type="body" idx="1"/>
          </p:nvPr>
        </p:nvSpPr>
        <p:spPr>
          <a:prstGeom prst="rect">
            <a:avLst/>
          </a:prstGeom>
        </p:spPr>
        <p:txBody>
          <a:bodyPr/>
          <a:lstStyle/>
          <a:p>
            <a:pPr marL="554355" indent="-554355" defTabSz="800735">
              <a:lnSpc>
                <a:spcPct val="120000"/>
              </a:lnSpc>
              <a:spcBef>
                <a:spcPts val="3400"/>
              </a:spcBef>
              <a:buBlip>
                <a:blip r:embed="rId3"/>
              </a:buBlip>
              <a:defRPr sz="4850"/>
            </a:pPr>
            <a:r>
              <a:t>To the church in Sardis: “Remember therefore how you have received and heard; hold fast and repent. Therefore if you will not watch, I will come upon you as a thief, and you will not know what hour I will come upon you.” (Revelation 3:3)</a:t>
            </a:r>
          </a:p>
          <a:p>
            <a:pPr marL="554355" indent="-554355" defTabSz="800735">
              <a:lnSpc>
                <a:spcPct val="120000"/>
              </a:lnSpc>
              <a:spcBef>
                <a:spcPts val="3400"/>
              </a:spcBef>
              <a:buBlip>
                <a:blip r:embed="rId3"/>
              </a:buBlip>
              <a:defRPr sz="4850"/>
            </a:pPr>
            <a:r>
              <a:t>“Watch therefore, for you do not know what hour your Lord is coming. But know this, that if the master of the house had known what hour the thief would come, he would have watched and not allowed his house to be broken into. Therefore you also be ready, for the Son of Man is coming at an hour you do not expect.” (Matthew 24:42-44)</a:t>
            </a:r>
          </a:p>
          <a:p>
            <a:pPr marL="554355" indent="-554355" defTabSz="800735">
              <a:lnSpc>
                <a:spcPct val="120000"/>
              </a:lnSpc>
              <a:spcBef>
                <a:spcPts val="3400"/>
              </a:spcBef>
              <a:buBlip>
                <a:blip r:embed="rId3"/>
              </a:buBlip>
              <a:defRPr sz="4850"/>
            </a:pPr>
            <a:r>
              <a:t>See also 1 Thessalonians 5:2-3 and 2 Peter 3:10-11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Luke 21:29-31, 34-36"/>
          <p:cNvSpPr txBox="1"/>
          <p:nvPr>
            <p:ph type="body" idx="21"/>
          </p:nvPr>
        </p:nvSpPr>
        <p:spPr>
          <a:xfrm>
            <a:off x="952500" y="11861231"/>
            <a:ext cx="22479000" cy="711201"/>
          </a:xfrm>
          <a:prstGeom prst="rect">
            <a:avLst/>
          </a:prstGeom>
        </p:spPr>
        <p:txBody>
          <a:bodyPr/>
          <a:lstStyle/>
          <a:p>
            <a:pPr/>
            <a:r>
              <a:t>–Luke 21:29-31, 34-36</a:t>
            </a:r>
          </a:p>
        </p:txBody>
      </p:sp>
      <p:sp>
        <p:nvSpPr>
          <p:cNvPr id="222" name="“Look at the fig tree, and all the trees. When they are already budding, you see and know for yourselves that summer is now near. So you also, when you see these things happening, know that the kingdom of God is near…But take heed to yourselves, lest you"/>
          <p:cNvSpPr txBox="1"/>
          <p:nvPr>
            <p:ph type="body" idx="22"/>
          </p:nvPr>
        </p:nvSpPr>
        <p:spPr>
          <a:xfrm>
            <a:off x="952498" y="1647190"/>
            <a:ext cx="22479003" cy="9659621"/>
          </a:xfrm>
          <a:prstGeom prst="rect">
            <a:avLst/>
          </a:prstGeom>
        </p:spPr>
        <p:txBody>
          <a:bodyPr/>
          <a:lstStyle>
            <a:lvl1pPr>
              <a:defRPr sz="6200"/>
            </a:lvl1pPr>
          </a:lstStyle>
          <a:p>
            <a:pPr/>
            <a:r>
              <a:t>“Look at the fig tree, and all the trees. When they are already budding, you see and know for yourselves that summer is now near. So you also, when you see these things happening, know that the kingdom of God is near…But take heed to yourselves, lest your hearts be weighed down with carousing, drunkenness, and cares of this life, and that Day come on you unexpectedly. For it will come as a snare on all those who dwell on the face of the whole earth. Watch therefore, and pray always that you may be counted worthy to escape all these things that will come to pass, and to stand before the Son of Man.”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Bowl 7, 16:17-21"/>
          <p:cNvSpPr txBox="1"/>
          <p:nvPr>
            <p:ph type="ctrTitle"/>
          </p:nvPr>
        </p:nvSpPr>
        <p:spPr>
          <a:prstGeom prst="rect">
            <a:avLst/>
          </a:prstGeom>
        </p:spPr>
        <p:txBody>
          <a:bodyPr/>
          <a:lstStyle/>
          <a:p>
            <a:pPr/>
            <a:r>
              <a:t>Bowl 7, 16:17-21</a:t>
            </a:r>
          </a:p>
        </p:txBody>
      </p:sp>
      <p:sp>
        <p:nvSpPr>
          <p:cNvPr id="225" name="Then the seventh angel poured out his bowl into the air, and a loud voice came out of the temple of heaven, from the throne, saying, &quot;It is done!&quot; And there were noises and thunderings and lightnings; and there was a great earthquake, such a mighty and g"/>
          <p:cNvSpPr txBox="1"/>
          <p:nvPr>
            <p:ph type="subTitle" idx="1"/>
          </p:nvPr>
        </p:nvSpPr>
        <p:spPr>
          <a:prstGeom prst="rect">
            <a:avLst/>
          </a:prstGeom>
        </p:spPr>
        <p:txBody>
          <a:bodyPr/>
          <a:lstStyle>
            <a:lvl1pPr defTabSz="586104">
              <a:defRPr sz="4260"/>
            </a:lvl1pPr>
          </a:lstStyle>
          <a:p>
            <a:pPr/>
            <a:r>
              <a:t>Then the seventh angel poured out his bowl into the air, and a loud voice came out of the temple of heaven, from the throne, saying, "It is done!" And there were noises and thunderings and lightnings; and there was a great earthquake, such a mighty and great earthquake as had not occurred since men were on the earth. Now the great city was divided into three parts, and the cities of the nations fell. And great Babylon was remembered before God, to give her the cup of the wine of the fierceness of His wrath. Then every island fled away, and the mountains were not found. And great hail from heaven fell upon men, each hailstone about the weight of a talent. Men blasphemed God because of the plague of the hail, since that plague was exceedingly great.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What John saw"/>
          <p:cNvSpPr txBox="1"/>
          <p:nvPr>
            <p:ph type="title"/>
          </p:nvPr>
        </p:nvSpPr>
        <p:spPr>
          <a:prstGeom prst="rect">
            <a:avLst/>
          </a:prstGeom>
        </p:spPr>
        <p:txBody>
          <a:bodyPr/>
          <a:lstStyle/>
          <a:p>
            <a:pPr/>
            <a:r>
              <a:t>What John saw</a:t>
            </a:r>
          </a:p>
        </p:txBody>
      </p:sp>
      <p:sp>
        <p:nvSpPr>
          <p:cNvPr id="228" name="This bowl is poured out on the air…"/>
          <p:cNvSpPr txBox="1"/>
          <p:nvPr>
            <p:ph type="body" idx="1"/>
          </p:nvPr>
        </p:nvSpPr>
        <p:spPr>
          <a:prstGeom prst="rect">
            <a:avLst/>
          </a:prstGeom>
        </p:spPr>
        <p:txBody>
          <a:bodyPr/>
          <a:lstStyle/>
          <a:p>
            <a:pPr>
              <a:buBlip>
                <a:blip r:embed="rId3"/>
              </a:buBlip>
            </a:pPr>
            <a:r>
              <a:t>This bowl is poured out on the </a:t>
            </a:r>
            <a:r>
              <a:rPr i="1" u="sng"/>
              <a:t>air</a:t>
            </a:r>
            <a:endParaRPr i="1" u="sng"/>
          </a:p>
          <a:p>
            <a:pPr lvl="1">
              <a:buBlip>
                <a:blip r:embed="rId3"/>
              </a:buBlip>
            </a:pPr>
            <a:r>
              <a:t>The atmosphere above us</a:t>
            </a:r>
          </a:p>
          <a:p>
            <a:pPr lvl="1">
              <a:buBlip>
                <a:blip r:embed="rId3"/>
              </a:buBlip>
            </a:pPr>
            <a:r>
              <a:t>The dominion of Satan: he is “the prince of the power of the air” (Ephesians 2:2)</a:t>
            </a:r>
          </a:p>
          <a:p>
            <a:pPr>
              <a:buBlip>
                <a:blip r:embed="rId3"/>
              </a:buBlip>
            </a:pPr>
            <a:r>
              <a:t>“noises and thunderings and lightnings…And great hail…” - the complete judgment of God</a:t>
            </a:r>
          </a:p>
          <a:p>
            <a:pPr lvl="1">
              <a:buBlip>
                <a:blip r:embed="rId3"/>
              </a:buBlip>
            </a:pPr>
            <a:r>
              <a:t>Psalm 18:13-15 and Revelation 11:19</a:t>
            </a:r>
          </a:p>
          <a:p>
            <a:pPr>
              <a:buBlip>
                <a:blip r:embed="rId3"/>
              </a:buBlip>
            </a:pPr>
            <a:r>
              <a:t>“earthquake” — a shakeup of social and political institutions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More of what John saw"/>
          <p:cNvSpPr txBox="1"/>
          <p:nvPr>
            <p:ph type="title"/>
          </p:nvPr>
        </p:nvSpPr>
        <p:spPr>
          <a:prstGeom prst="rect">
            <a:avLst/>
          </a:prstGeom>
        </p:spPr>
        <p:txBody>
          <a:bodyPr/>
          <a:lstStyle/>
          <a:p>
            <a:pPr/>
            <a:r>
              <a:t>More of what John saw</a:t>
            </a:r>
          </a:p>
        </p:txBody>
      </p:sp>
      <p:sp>
        <p:nvSpPr>
          <p:cNvPr id="233" name="“such a mighty and great earthquake as had not occurred since men were on the earth” - no other time in human history would rival the instability of this time.…"/>
          <p:cNvSpPr txBox="1"/>
          <p:nvPr>
            <p:ph type="body" idx="1"/>
          </p:nvPr>
        </p:nvSpPr>
        <p:spPr>
          <a:prstGeom prst="rect">
            <a:avLst/>
          </a:prstGeom>
        </p:spPr>
        <p:txBody>
          <a:bodyPr/>
          <a:lstStyle/>
          <a:p>
            <a:pPr marL="542925" indent="-542925" defTabSz="784225">
              <a:spcBef>
                <a:spcPts val="5600"/>
              </a:spcBef>
              <a:buBlip>
                <a:blip r:embed="rId2"/>
              </a:buBlip>
              <a:defRPr sz="4370"/>
            </a:pPr>
            <a:r>
              <a:t>“such a mighty and great earthquake as had not occurred since men were on the earth” - no other time in human history would rival the instability of this time.</a:t>
            </a:r>
          </a:p>
          <a:p>
            <a:pPr marL="542925" indent="-542925" defTabSz="784225">
              <a:spcBef>
                <a:spcPts val="5600"/>
              </a:spcBef>
              <a:buBlip>
                <a:blip r:embed="rId2"/>
              </a:buBlip>
              <a:defRPr sz="4370"/>
            </a:pPr>
            <a:r>
              <a:t>“And great Babylon was remembered before God, to give her the cup of the wine of the fierceness of His wrath”</a:t>
            </a:r>
          </a:p>
          <a:p>
            <a:pPr lvl="1" marL="1085850" indent="-542925" defTabSz="784225">
              <a:spcBef>
                <a:spcPts val="5600"/>
              </a:spcBef>
              <a:buBlip>
                <a:blip r:embed="rId2"/>
              </a:buBlip>
              <a:defRPr sz="4370"/>
            </a:pPr>
            <a:r>
              <a:t>Babylon = the “great city;” represents those who collude and comply with the beast</a:t>
            </a:r>
          </a:p>
          <a:p>
            <a:pPr lvl="1" marL="1085850" indent="-542925" defTabSz="784225">
              <a:spcBef>
                <a:spcPts val="5600"/>
              </a:spcBef>
              <a:buBlip>
                <a:blip r:embed="rId2"/>
              </a:buBlip>
              <a:defRPr sz="4370"/>
            </a:pPr>
            <a:r>
              <a:t>Revelation 14:9-10, “If anyone worships the beast and his image, and receives his mark on his forehead or on his hand, [10] he himself shall also drink of the wine of the wrath of God, which is poured out full strength into the cup of His indignation. He shall be tormented with fire and brimstone in the presence of the holy angels and in the presence of the Lamb.”</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till more of what John saw"/>
          <p:cNvSpPr txBox="1"/>
          <p:nvPr>
            <p:ph type="title"/>
          </p:nvPr>
        </p:nvSpPr>
        <p:spPr>
          <a:prstGeom prst="rect">
            <a:avLst/>
          </a:prstGeom>
        </p:spPr>
        <p:txBody>
          <a:bodyPr/>
          <a:lstStyle/>
          <a:p>
            <a:pPr/>
            <a:r>
              <a:t>still more of what John saw</a:t>
            </a:r>
          </a:p>
        </p:txBody>
      </p:sp>
      <p:sp>
        <p:nvSpPr>
          <p:cNvPr id="236" name="“the great city was divided into three parts” — no longer unified; fractured…"/>
          <p:cNvSpPr txBox="1"/>
          <p:nvPr>
            <p:ph type="body" idx="1"/>
          </p:nvPr>
        </p:nvSpPr>
        <p:spPr>
          <a:prstGeom prst="rect">
            <a:avLst/>
          </a:prstGeom>
        </p:spPr>
        <p:txBody>
          <a:bodyPr/>
          <a:lstStyle/>
          <a:p>
            <a:pPr marL="542925" indent="-542925" defTabSz="784225">
              <a:spcBef>
                <a:spcPts val="5600"/>
              </a:spcBef>
              <a:buBlip>
                <a:blip r:embed="rId2"/>
              </a:buBlip>
              <a:defRPr sz="4370"/>
            </a:pPr>
            <a:r>
              <a:t>“the great city was divided into three parts” — no longer unified; fractured</a:t>
            </a:r>
          </a:p>
          <a:p>
            <a:pPr marL="542925" indent="-542925" defTabSz="784225">
              <a:spcBef>
                <a:spcPts val="5600"/>
              </a:spcBef>
              <a:buBlip>
                <a:blip r:embed="rId2"/>
              </a:buBlip>
              <a:defRPr sz="4370"/>
            </a:pPr>
            <a:r>
              <a:t>“every island fled away, and the mountains were not found” - the nations once aligned with Babylon abandoned her</a:t>
            </a:r>
          </a:p>
          <a:p>
            <a:pPr marL="542925" indent="-542925" defTabSz="784225">
              <a:spcBef>
                <a:spcPts val="5600"/>
              </a:spcBef>
              <a:buBlip>
                <a:blip r:embed="rId2"/>
              </a:buBlip>
              <a:defRPr sz="4370"/>
            </a:pPr>
            <a:r>
              <a:t>“Men blasphemed God because of the plague of the hail, since that plague was exceedingly great.”</a:t>
            </a:r>
          </a:p>
          <a:p>
            <a:pPr lvl="1" marL="1085850" indent="-542925" defTabSz="784225">
              <a:spcBef>
                <a:spcPts val="5600"/>
              </a:spcBef>
              <a:buBlip>
                <a:blip r:embed="rId2"/>
              </a:buBlip>
              <a:defRPr sz="4370"/>
            </a:pPr>
            <a:r>
              <a:t>Echoes bowls 4 (16:9) and 5 (16:11)</a:t>
            </a:r>
          </a:p>
          <a:p>
            <a:pPr lvl="1" marL="1085850" indent="-542925" defTabSz="784225">
              <a:spcBef>
                <a:spcPts val="5600"/>
              </a:spcBef>
              <a:buBlip>
                <a:blip r:embed="rId2"/>
              </a:buBlip>
              <a:defRPr sz="4370"/>
            </a:pPr>
            <a:r>
              <a:t>The bowls of wrath should have provoked repentance; instead, mankind was further entrenched in rebellion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he world wars"/>
          <p:cNvSpPr txBox="1"/>
          <p:nvPr>
            <p:ph type="title"/>
          </p:nvPr>
        </p:nvSpPr>
        <p:spPr>
          <a:prstGeom prst="rect">
            <a:avLst/>
          </a:prstGeom>
        </p:spPr>
        <p:txBody>
          <a:bodyPr/>
          <a:lstStyle/>
          <a:p>
            <a:pPr/>
            <a:r>
              <a:t>The world wars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The hundred years after 1900 were without question the bloodiest century in modern history, far more violent in relative as well as absolute terms than any previous era. Significantly larger percentages of the world's population were killed in the two w"/>
          <p:cNvSpPr txBox="1"/>
          <p:nvPr>
            <p:ph type="body" idx="22"/>
          </p:nvPr>
        </p:nvSpPr>
        <p:spPr>
          <a:xfrm>
            <a:off x="1004010" y="1096644"/>
            <a:ext cx="22375980" cy="11490962"/>
          </a:xfrm>
          <a:prstGeom prst="rect">
            <a:avLst/>
          </a:prstGeom>
        </p:spPr>
        <p:txBody>
          <a:bodyPr/>
          <a:lstStyle>
            <a:lvl1pPr>
              <a:defRPr sz="6600"/>
            </a:lvl1pPr>
          </a:lstStyle>
          <a:p>
            <a:pPr/>
            <a:r>
              <a:t>“The hundred years after 1900 were without question the bloodiest century in modern history, far more violent in relative as well as absolute terms than any previous era. Significantly larger percentages of the world's population were killed in the two world wars that dominated the century than had been killed in any previous conflict of comparable geopolitical magnitude (see Figure I.). Although wars between 'great powers' were more frequent in earlier centuries, the world wars were unparalleled in their severity (battle deaths per year) and concentration (battle deaths per nation-year)…”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First three visions"/>
          <p:cNvSpPr txBox="1"/>
          <p:nvPr>
            <p:ph type="title"/>
          </p:nvPr>
        </p:nvSpPr>
        <p:spPr>
          <a:prstGeom prst="rect">
            <a:avLst/>
          </a:prstGeom>
        </p:spPr>
        <p:txBody>
          <a:bodyPr/>
          <a:lstStyle/>
          <a:p>
            <a:pPr/>
            <a:r>
              <a:t>First three visions</a:t>
            </a:r>
          </a:p>
        </p:txBody>
      </p:sp>
      <p:sp>
        <p:nvSpPr>
          <p:cNvPr id="161" name="Vision 1, Chapters 1-3: the glorified Christ and the seven churches of Asia…"/>
          <p:cNvSpPr txBox="1"/>
          <p:nvPr>
            <p:ph type="body" idx="1"/>
          </p:nvPr>
        </p:nvSpPr>
        <p:spPr>
          <a:prstGeom prst="rect">
            <a:avLst/>
          </a:prstGeom>
        </p:spPr>
        <p:txBody>
          <a:bodyPr/>
          <a:lstStyle/>
          <a:p>
            <a:pPr>
              <a:lnSpc>
                <a:spcPct val="110000"/>
              </a:lnSpc>
              <a:spcBef>
                <a:spcPts val="3600"/>
              </a:spcBef>
              <a:buBlip>
                <a:blip r:embed="rId2"/>
              </a:buBlip>
            </a:pPr>
            <a:r>
              <a:t>Vision 1, Chapters 1-3: the glorified Christ and the seven churches of Asia</a:t>
            </a:r>
          </a:p>
          <a:p>
            <a:pPr>
              <a:lnSpc>
                <a:spcPct val="110000"/>
              </a:lnSpc>
              <a:spcBef>
                <a:spcPts val="3600"/>
              </a:spcBef>
              <a:buBlip>
                <a:blip r:embed="rId2"/>
              </a:buBlip>
            </a:pPr>
            <a:r>
              <a:t>Vision 2, Chapters 4-11 - what happens to the Roman Empire; judgment for her sins</a:t>
            </a:r>
          </a:p>
          <a:p>
            <a:pPr>
              <a:lnSpc>
                <a:spcPct val="110000"/>
              </a:lnSpc>
              <a:spcBef>
                <a:spcPts val="3600"/>
              </a:spcBef>
              <a:buBlip>
                <a:blip r:embed="rId2"/>
              </a:buBlip>
            </a:pPr>
            <a:r>
              <a:t>Vision 3, Chapters 12-14</a:t>
            </a:r>
          </a:p>
          <a:p>
            <a:pPr lvl="1">
              <a:lnSpc>
                <a:spcPct val="110000"/>
              </a:lnSpc>
              <a:spcBef>
                <a:spcPts val="3600"/>
              </a:spcBef>
              <a:buBlip>
                <a:blip r:embed="rId2"/>
              </a:buBlip>
            </a:pPr>
            <a:r>
              <a:t>The dragon (Satan)</a:t>
            </a:r>
          </a:p>
          <a:p>
            <a:pPr lvl="1">
              <a:lnSpc>
                <a:spcPct val="110000"/>
              </a:lnSpc>
              <a:spcBef>
                <a:spcPts val="3600"/>
              </a:spcBef>
              <a:buBlip>
                <a:blip r:embed="rId2"/>
              </a:buBlip>
            </a:pPr>
            <a:r>
              <a:t>The beast (the Roman Church)</a:t>
            </a:r>
          </a:p>
          <a:p>
            <a:pPr lvl="1">
              <a:lnSpc>
                <a:spcPct val="110000"/>
              </a:lnSpc>
              <a:spcBef>
                <a:spcPts val="3600"/>
              </a:spcBef>
              <a:buBlip>
                <a:blip r:embed="rId2"/>
              </a:buBlip>
            </a:pPr>
            <a:r>
              <a:t>The false prophet (the Papacy)</a:t>
            </a:r>
          </a:p>
          <a:p>
            <a:pPr lvl="1">
              <a:lnSpc>
                <a:spcPct val="110000"/>
              </a:lnSpc>
              <a:spcBef>
                <a:spcPts val="3600"/>
              </a:spcBef>
              <a:buBlip>
                <a:blip r:embed="rId2"/>
              </a:buBlip>
            </a:pPr>
            <a:r>
              <a:t>The image of the beast (Holy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6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61">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1"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Ferguson, The War of the World, p. xxxiv"/>
          <p:cNvSpPr txBox="1"/>
          <p:nvPr>
            <p:ph type="body" idx="21"/>
          </p:nvPr>
        </p:nvSpPr>
        <p:spPr>
          <a:xfrm>
            <a:off x="952500" y="11875285"/>
            <a:ext cx="22479000" cy="711201"/>
          </a:xfrm>
          <a:prstGeom prst="rect">
            <a:avLst/>
          </a:prstGeom>
        </p:spPr>
        <p:txBody>
          <a:bodyPr/>
          <a:lstStyle/>
          <a:p>
            <a:pPr/>
            <a:r>
              <a:t>–Ferguson, The War of the World, p. xxxiv</a:t>
            </a:r>
          </a:p>
        </p:txBody>
      </p:sp>
      <p:sp>
        <p:nvSpPr>
          <p:cNvPr id="243" name="“By any measure, the Second World War was the greatest man-made catastrophe of all time. And yet, for all the attention they have attracted from historians, the world wars were only two of many twentieth-century conflicts. Death tolls quite probably pass"/>
          <p:cNvSpPr txBox="1"/>
          <p:nvPr>
            <p:ph type="body" idx="22"/>
          </p:nvPr>
        </p:nvSpPr>
        <p:spPr>
          <a:xfrm>
            <a:off x="1129072" y="753410"/>
            <a:ext cx="22125857" cy="10741662"/>
          </a:xfrm>
          <a:prstGeom prst="rect">
            <a:avLst/>
          </a:prstGeom>
        </p:spPr>
        <p:txBody>
          <a:bodyPr/>
          <a:lstStyle>
            <a:lvl1pPr>
              <a:defRPr sz="6200"/>
            </a:lvl1pPr>
          </a:lstStyle>
          <a:p>
            <a:pPr/>
            <a:r>
              <a:t>“By any measure, the Second World War was the greatest man-made catastrophe of all time. And yet, for all the attention they have attracted from historians, the world wars were only two of many twentieth-century conflicts. Death tolls quite probably passed the million mark in more than a dozen others.* Comparable fatalities were caused by the genocidal or 'politicidal' wars waged against civilian populations by the Young Turk regime during the First World War, the Soviet regime from the 1920s until the 1950s and the National Socialist regime in Germany between 1933 and 1945, to say nothing of the tyranny of Pol Pot in Cambodia.”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Connect the symbolism with history"/>
          <p:cNvSpPr txBox="1"/>
          <p:nvPr>
            <p:ph type="title"/>
          </p:nvPr>
        </p:nvSpPr>
        <p:spPr>
          <a:prstGeom prst="rect">
            <a:avLst/>
          </a:prstGeom>
        </p:spPr>
        <p:txBody>
          <a:bodyPr/>
          <a:lstStyle/>
          <a:p>
            <a:pPr/>
            <a:r>
              <a:t>Connect the symbolism with history</a:t>
            </a:r>
          </a:p>
        </p:txBody>
      </p:sp>
      <p:sp>
        <p:nvSpPr>
          <p:cNvPr id="246" name="Verse 18, “such a mighty and great earthquake as had not occurred since men were on the earth”…"/>
          <p:cNvSpPr txBox="1"/>
          <p:nvPr>
            <p:ph type="body" idx="1"/>
          </p:nvPr>
        </p:nvSpPr>
        <p:spPr>
          <a:xfrm>
            <a:off x="952500" y="3826745"/>
            <a:ext cx="22479000" cy="8831110"/>
          </a:xfrm>
          <a:prstGeom prst="rect">
            <a:avLst/>
          </a:prstGeom>
        </p:spPr>
        <p:txBody>
          <a:bodyPr/>
          <a:lstStyle/>
          <a:p>
            <a:pPr marL="531494" indent="-531494" defTabSz="767715">
              <a:lnSpc>
                <a:spcPct val="110000"/>
              </a:lnSpc>
              <a:spcBef>
                <a:spcPts val="2200"/>
              </a:spcBef>
              <a:buBlip>
                <a:blip r:embed="rId2"/>
              </a:buBlip>
              <a:defRPr sz="4371"/>
            </a:pPr>
            <a:r>
              <a:t>Verse 18, “such a mighty and great earthquake as had not occurred since men were on the earth”</a:t>
            </a:r>
          </a:p>
          <a:p>
            <a:pPr lvl="1" marL="1062989" indent="-531494" defTabSz="767715">
              <a:lnSpc>
                <a:spcPct val="110000"/>
              </a:lnSpc>
              <a:spcBef>
                <a:spcPts val="2200"/>
              </a:spcBef>
              <a:buBlip>
                <a:blip r:embed="rId2"/>
              </a:buBlip>
              <a:defRPr sz="4371"/>
            </a:pPr>
            <a:r>
              <a:t>Ferguson, “By any measure, the Second World War was the greatest man-made catastrophe of all time.”</a:t>
            </a:r>
          </a:p>
          <a:p>
            <a:pPr marL="531494" indent="-531494" defTabSz="767715">
              <a:lnSpc>
                <a:spcPct val="110000"/>
              </a:lnSpc>
              <a:spcBef>
                <a:spcPts val="2200"/>
              </a:spcBef>
              <a:buBlip>
                <a:blip r:embed="rId2"/>
              </a:buBlip>
              <a:defRPr sz="4371"/>
            </a:pPr>
            <a:r>
              <a:t>Hailstones falling from heaven = the advance of artillery, aerial bombing, nuclear weapons</a:t>
            </a:r>
          </a:p>
          <a:p>
            <a:pPr marL="531494" indent="-531494" defTabSz="767715">
              <a:lnSpc>
                <a:spcPct val="110000"/>
              </a:lnSpc>
              <a:spcBef>
                <a:spcPts val="2200"/>
              </a:spcBef>
              <a:buBlip>
                <a:blip r:embed="rId2"/>
              </a:buBlip>
              <a:defRPr sz="4371"/>
            </a:pPr>
            <a:r>
              <a:t>“Then every island fled away, and the mountains were not found.” — realignment of world powers</a:t>
            </a:r>
          </a:p>
          <a:p>
            <a:pPr marL="531494" indent="-531494" defTabSz="767715">
              <a:lnSpc>
                <a:spcPct val="110000"/>
              </a:lnSpc>
              <a:spcBef>
                <a:spcPts val="2200"/>
              </a:spcBef>
              <a:buBlip>
                <a:blip r:embed="rId2"/>
              </a:buBlip>
              <a:defRPr sz="4371"/>
            </a:pPr>
            <a:r>
              <a:t>Judgment of </a:t>
            </a:r>
            <a:r>
              <a:rPr i="1" u="sng"/>
              <a:t>Babylon</a:t>
            </a:r>
            <a:endParaRPr i="1" u="sng"/>
          </a:p>
          <a:p>
            <a:pPr lvl="1" marL="1062989" indent="-531494" defTabSz="767715">
              <a:lnSpc>
                <a:spcPct val="110000"/>
              </a:lnSpc>
              <a:spcBef>
                <a:spcPts val="2200"/>
              </a:spcBef>
              <a:buBlip>
                <a:blip r:embed="rId2"/>
              </a:buBlip>
              <a:defRPr sz="4371"/>
            </a:pPr>
            <a:r>
              <a:t>France and Germany decimated by the two world wars</a:t>
            </a:r>
          </a:p>
          <a:p>
            <a:pPr lvl="1" marL="1062989" indent="-531494" defTabSz="767715">
              <a:lnSpc>
                <a:spcPct val="110000"/>
              </a:lnSpc>
              <a:spcBef>
                <a:spcPts val="2200"/>
              </a:spcBef>
              <a:buBlip>
                <a:blip r:embed="rId2"/>
              </a:buBlip>
              <a:defRPr sz="4371"/>
            </a:pPr>
            <a:r>
              <a:t>Two powers most closely aligned with the Catholic Church through the Holy Roman Empire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4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4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4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8" name="Screenshot 2023-06-02 at 12.19.04 PM.png" descr="Screenshot 2023-06-02 at 12.19.04 PM.png"/>
          <p:cNvPicPr>
            <a:picLocks noChangeAspect="0"/>
          </p:cNvPicPr>
          <p:nvPr>
            <p:ph type="pic" idx="23"/>
          </p:nvPr>
        </p:nvPicPr>
        <p:blipFill>
          <a:blip r:embed="rId3">
            <a:extLst/>
          </a:blip>
          <a:stretch>
            <a:fillRect/>
          </a:stretch>
        </p:blipFill>
        <p:spPr>
          <a:xfrm>
            <a:off x="704680" y="1001303"/>
            <a:ext cx="12179640" cy="11332394"/>
          </a:xfrm>
          <a:prstGeom prst="rect">
            <a:avLst/>
          </a:prstGeom>
        </p:spPr>
      </p:pic>
      <p:grpSp>
        <p:nvGrpSpPr>
          <p:cNvPr id="251" name="Map-Holy-Roman-Empire-Frankish-kingdom-800-ce-Slavic-peoples-tributary-to-Charlemagne.jpeg"/>
          <p:cNvGrpSpPr/>
          <p:nvPr/>
        </p:nvGrpSpPr>
        <p:grpSpPr>
          <a:xfrm>
            <a:off x="13343266" y="1027702"/>
            <a:ext cx="9889469" cy="11279596"/>
            <a:chOff x="0" y="0"/>
            <a:chExt cx="9889468" cy="11279595"/>
          </a:xfrm>
        </p:grpSpPr>
        <p:pic>
          <p:nvPicPr>
            <p:cNvPr id="250" name="Map-Holy-Roman-Empire-Frankish-kingdom-800-ce-Slavic-peoples-tributary-to-Charlemagne.jpeg" descr="Map-Holy-Roman-Empire-Frankish-kingdom-800-ce-Slavic-peoples-tributary-to-Charlemagne.jpeg"/>
            <p:cNvPicPr>
              <a:picLocks noChangeAspect="1"/>
            </p:cNvPicPr>
            <p:nvPr/>
          </p:nvPicPr>
          <p:blipFill>
            <a:blip r:embed="rId4">
              <a:extLst/>
            </a:blip>
            <a:stretch>
              <a:fillRect/>
            </a:stretch>
          </p:blipFill>
          <p:spPr>
            <a:xfrm>
              <a:off x="127000" y="88900"/>
              <a:ext cx="9635469" cy="10949396"/>
            </a:xfrm>
            <a:prstGeom prst="rect">
              <a:avLst/>
            </a:prstGeom>
            <a:ln>
              <a:noFill/>
            </a:ln>
            <a:effectLst/>
          </p:spPr>
        </p:pic>
        <p:pic>
          <p:nvPicPr>
            <p:cNvPr id="249" name="Map-Holy-Roman-Empire-Frankish-kingdom-800-ce-Slavic-peoples-tributary-to-Charlemagne.jpeg" descr="Map-Holy-Roman-Empire-Frankish-kingdom-800-ce-Slavic-peoples-tributary-to-Charlemagne.jpeg"/>
            <p:cNvPicPr>
              <a:picLocks noChangeAspect="0"/>
            </p:cNvPicPr>
            <p:nvPr/>
          </p:nvPicPr>
          <p:blipFill>
            <a:blip r:embed="rId5">
              <a:extLst/>
            </a:blip>
            <a:stretch>
              <a:fillRect/>
            </a:stretch>
          </p:blipFill>
          <p:spPr>
            <a:xfrm>
              <a:off x="0" y="0"/>
              <a:ext cx="9889469" cy="11279596"/>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dissolve" transition="in">
                                      <p:cBhvr>
                                        <p:cTn id="7" dur="10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48"/>
                                        </p:tgtEl>
                                        <p:attrNameLst>
                                          <p:attrName>style.visibility</p:attrName>
                                        </p:attrNameLst>
                                      </p:cBhvr>
                                      <p:to>
                                        <p:strVal val="visible"/>
                                      </p:to>
                                    </p:set>
                                    <p:animEffect filter="dissolve" transition="in">
                                      <p:cBhvr>
                                        <p:cTn id="12"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8" grpId="2"/>
      <p:bldP build="whole" bldLvl="1" animBg="1" rev="0" advAuto="0" spid="251"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5" name="UK-USA-Bombs-WW2-2.gif" descr="UK-USA-Bombs-WW2-2.gif"/>
          <p:cNvPicPr>
            <a:picLocks noChangeAspect="0"/>
          </p:cNvPicPr>
          <p:nvPr>
            <p:ph type="pic" idx="21"/>
          </p:nvPr>
        </p:nvPicPr>
        <p:blipFill>
          <a:blip r:embed="rId2">
            <a:extLst/>
          </a:blip>
          <a:stretch>
            <a:fillRect/>
          </a:stretch>
        </p:blipFill>
        <p:spPr>
          <a:xfrm>
            <a:off x="0" y="762000"/>
            <a:ext cx="24384000" cy="12192000"/>
          </a:xfrm>
          <a:prstGeom prst="rect">
            <a:avLst/>
          </a:prstGeom>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Men blasphemed God because of the plague of the hail, since that plague was exceedingly great.”"/>
          <p:cNvSpPr txBox="1"/>
          <p:nvPr>
            <p:ph type="title"/>
          </p:nvPr>
        </p:nvSpPr>
        <p:spPr>
          <a:xfrm>
            <a:off x="952500" y="4065101"/>
            <a:ext cx="22479000" cy="5585798"/>
          </a:xfrm>
          <a:prstGeom prst="rect">
            <a:avLst/>
          </a:prstGeom>
        </p:spPr>
        <p:txBody>
          <a:bodyPr/>
          <a:lstStyle>
            <a:lvl1pPr>
              <a:lnSpc>
                <a:spcPct val="120000"/>
              </a:lnSpc>
              <a:defRPr sz="9600"/>
            </a:lvl1pPr>
          </a:lstStyle>
          <a:p>
            <a:pPr/>
            <a:r>
              <a:t>“Men blasphemed God because of the plague of the hail, since that plague was exceedingly great.”</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C.S. Lewis, The Latin Letters, January 7, 1953"/>
          <p:cNvSpPr txBox="1"/>
          <p:nvPr>
            <p:ph type="body" idx="21"/>
          </p:nvPr>
        </p:nvSpPr>
        <p:spPr>
          <a:xfrm>
            <a:off x="952500" y="11754371"/>
            <a:ext cx="22479000" cy="711201"/>
          </a:xfrm>
          <a:prstGeom prst="rect">
            <a:avLst/>
          </a:prstGeom>
        </p:spPr>
        <p:txBody>
          <a:bodyPr/>
          <a:lstStyle/>
          <a:p>
            <a:pPr/>
            <a:r>
              <a:t>–C.S. Lewis, The Latin Letters, January 7, 1953</a:t>
            </a:r>
          </a:p>
        </p:txBody>
      </p:sp>
      <p:sp>
        <p:nvSpPr>
          <p:cNvPr id="260" name="“But (this) did not happen without sins on our part: for that justice and that care for the poor which (most mendaciously) the Communists advertise, we in reality ought to have brought about ages ago. But far from it: we Westerners preached Christ with o"/>
          <p:cNvSpPr txBox="1"/>
          <p:nvPr>
            <p:ph type="body" idx="22"/>
          </p:nvPr>
        </p:nvSpPr>
        <p:spPr>
          <a:xfrm>
            <a:off x="1040952" y="1389640"/>
            <a:ext cx="22410033" cy="9692642"/>
          </a:xfrm>
          <a:prstGeom prst="rect">
            <a:avLst/>
          </a:prstGeom>
        </p:spPr>
        <p:txBody>
          <a:bodyPr/>
          <a:lstStyle>
            <a:lvl1pPr>
              <a:defRPr sz="5600"/>
            </a:lvl1pPr>
          </a:lstStyle>
          <a:p>
            <a:pPr/>
            <a:r>
              <a:t>“But (this) did not happen without sins on our part: for that justice and that care for the poor which (most mendaciously) the Communists advertise, we in reality ought to have brought about ages ago. But far from it: we Westerners preached Christ with our lips, with our actions we brought the slavery of Mammon. We are more guilty than the infidels: for to those that know the will of God and do not do it, the greater the punishment. Now the only refuge lies in contrition and prayer. Long have we erred. In reading the history of Europe, its destructive succession of wars, of avarice, or fratricidal persecutions of Christians by Christians, of luxury, of gluttony, of pride, who could detect any but the rarest traces of the Holy Spirit?”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C.S. Lewis, The Latin Letters, September 15, 1953"/>
          <p:cNvSpPr txBox="1"/>
          <p:nvPr>
            <p:ph type="body" idx="21"/>
          </p:nvPr>
        </p:nvSpPr>
        <p:spPr>
          <a:xfrm>
            <a:off x="952500" y="11666099"/>
            <a:ext cx="22479000" cy="711201"/>
          </a:xfrm>
          <a:prstGeom prst="rect">
            <a:avLst/>
          </a:prstGeom>
        </p:spPr>
        <p:txBody>
          <a:bodyPr/>
          <a:lstStyle/>
          <a:p>
            <a:pPr/>
            <a:r>
              <a:t>–C.S. Lewis, The Latin Letters, September 15, 1953</a:t>
            </a:r>
          </a:p>
        </p:txBody>
      </p:sp>
      <p:sp>
        <p:nvSpPr>
          <p:cNvPr id="263" name="“I certainly feel that very grave dangers hang over us. This results from the great apostasy of the great part of Europe from the Christian faith. Hence, a worse state than the one we were in before we received the faith. For no one returns from Christia"/>
          <p:cNvSpPr txBox="1"/>
          <p:nvPr>
            <p:ph type="body" idx="22"/>
          </p:nvPr>
        </p:nvSpPr>
        <p:spPr>
          <a:xfrm>
            <a:off x="1145947" y="1147839"/>
            <a:ext cx="22479002" cy="9928861"/>
          </a:xfrm>
          <a:prstGeom prst="rect">
            <a:avLst/>
          </a:prstGeom>
        </p:spPr>
        <p:txBody>
          <a:bodyPr/>
          <a:lstStyle>
            <a:lvl1pPr>
              <a:defRPr sz="6300"/>
            </a:lvl1pPr>
          </a:lstStyle>
          <a:p>
            <a:pPr/>
            <a:r>
              <a:t>“I certainly feel that very grave dangers hang over us. This results from the great apostasy of the great part of Europe from the Christian faith. Hence, a worse state than the one we were in before we received the faith. For no one returns from Christianity to the same state he was in before Christianity, but into a worse state: the difference between a pagan and an apostate is the difference between an unmarried woman and an adulteress …. Therefore many men of our time have lost not only the supernatural light, but also the natural light which the pagans possessed.”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Vision 4 - God’s judgment of the beast"/>
          <p:cNvSpPr txBox="1"/>
          <p:nvPr>
            <p:ph type="title"/>
          </p:nvPr>
        </p:nvSpPr>
        <p:spPr>
          <a:prstGeom prst="rect">
            <a:avLst/>
          </a:prstGeom>
        </p:spPr>
        <p:txBody>
          <a:bodyPr/>
          <a:lstStyle/>
          <a:p>
            <a:pPr/>
            <a:r>
              <a:t>Vision 4 - God’s judgment of the beast</a:t>
            </a:r>
          </a:p>
        </p:txBody>
      </p:sp>
      <p:sp>
        <p:nvSpPr>
          <p:cNvPr id="164" name="Bowls 1-4 represent France rebelling from Catholic Church…"/>
          <p:cNvSpPr txBox="1"/>
          <p:nvPr>
            <p:ph type="body" idx="1"/>
          </p:nvPr>
        </p:nvSpPr>
        <p:spPr>
          <a:prstGeom prst="rect">
            <a:avLst/>
          </a:prstGeom>
        </p:spPr>
        <p:txBody>
          <a:bodyPr/>
          <a:lstStyle/>
          <a:p>
            <a:pPr marL="445769" indent="-445769" defTabSz="643889">
              <a:lnSpc>
                <a:spcPct val="120000"/>
              </a:lnSpc>
              <a:spcBef>
                <a:spcPts val="1800"/>
              </a:spcBef>
              <a:buBlip>
                <a:blip r:embed="rId2"/>
              </a:buBlip>
              <a:defRPr sz="4680"/>
            </a:pPr>
            <a:r>
              <a:t>Bowls 1-4 represent France rebelling from Catholic Church</a:t>
            </a:r>
          </a:p>
          <a:p>
            <a:pPr marL="445769" indent="-445769" defTabSz="643889">
              <a:lnSpc>
                <a:spcPct val="120000"/>
              </a:lnSpc>
              <a:spcBef>
                <a:spcPts val="1800"/>
              </a:spcBef>
              <a:buBlip>
                <a:blip r:embed="rId2"/>
              </a:buBlip>
              <a:defRPr sz="4680"/>
            </a:pPr>
            <a:r>
              <a:t>Bowl 5 represents Italy reducing the kingdom of the Papacy from the Papal States to the Vatican</a:t>
            </a:r>
          </a:p>
          <a:p>
            <a:pPr marL="445769" indent="-445769" defTabSz="643889">
              <a:lnSpc>
                <a:spcPct val="120000"/>
              </a:lnSpc>
              <a:spcBef>
                <a:spcPts val="1800"/>
              </a:spcBef>
              <a:buBlip>
                <a:blip r:embed="rId2"/>
              </a:buBlip>
              <a:defRPr sz="4680"/>
            </a:pPr>
            <a:r>
              <a:t>In less than100 years, the Catholic Church (the beast) lost:</a:t>
            </a:r>
          </a:p>
          <a:p>
            <a:pPr lvl="1" marL="891539" indent="-445769" defTabSz="643889">
              <a:lnSpc>
                <a:spcPct val="120000"/>
              </a:lnSpc>
              <a:spcBef>
                <a:spcPts val="1800"/>
              </a:spcBef>
              <a:buBlip>
                <a:blip r:embed="rId2"/>
              </a:buBlip>
              <a:defRPr sz="4680"/>
            </a:pPr>
            <a:r>
              <a:t>Its closest ally in Europe, France</a:t>
            </a:r>
          </a:p>
          <a:p>
            <a:pPr lvl="1" marL="891539" indent="-445769" defTabSz="643889">
              <a:lnSpc>
                <a:spcPct val="120000"/>
              </a:lnSpc>
              <a:spcBef>
                <a:spcPts val="1800"/>
              </a:spcBef>
              <a:buBlip>
                <a:blip r:embed="rId2"/>
              </a:buBlip>
              <a:defRPr sz="4680"/>
            </a:pPr>
            <a:r>
              <a:t>The Holy Roman Empire (ended by Napoleon in 1806)</a:t>
            </a:r>
          </a:p>
          <a:p>
            <a:pPr lvl="1" marL="891539" indent="-445769" defTabSz="643889">
              <a:lnSpc>
                <a:spcPct val="120000"/>
              </a:lnSpc>
              <a:spcBef>
                <a:spcPts val="1800"/>
              </a:spcBef>
              <a:buBlip>
                <a:blip r:embed="rId2"/>
              </a:buBlip>
              <a:defRPr sz="4680"/>
            </a:pPr>
            <a:r>
              <a:t>Vast amounts of territory across Europe</a:t>
            </a:r>
          </a:p>
          <a:p>
            <a:pPr lvl="1" marL="891539" indent="-445769" defTabSz="643889">
              <a:lnSpc>
                <a:spcPct val="120000"/>
              </a:lnSpc>
              <a:spcBef>
                <a:spcPts val="1800"/>
              </a:spcBef>
              <a:buBlip>
                <a:blip r:embed="rId2"/>
              </a:buBlip>
              <a:defRPr sz="4680"/>
            </a:pPr>
            <a:r>
              <a:t>The Papal States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6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6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Looking ahead"/>
          <p:cNvSpPr txBox="1"/>
          <p:nvPr>
            <p:ph type="title"/>
          </p:nvPr>
        </p:nvSpPr>
        <p:spPr>
          <a:prstGeom prst="rect">
            <a:avLst/>
          </a:prstGeom>
        </p:spPr>
        <p:txBody>
          <a:bodyPr/>
          <a:lstStyle/>
          <a:p>
            <a:pPr/>
            <a:r>
              <a:t>Looking ahead</a:t>
            </a:r>
          </a:p>
        </p:txBody>
      </p:sp>
      <p:sp>
        <p:nvSpPr>
          <p:cNvPr id="167" name="Vision 4 - God’s judgment of the beast and false prophet concludes…"/>
          <p:cNvSpPr txBox="1"/>
          <p:nvPr>
            <p:ph type="body" idx="1"/>
          </p:nvPr>
        </p:nvSpPr>
        <p:spPr>
          <a:xfrm>
            <a:off x="1167484" y="4216400"/>
            <a:ext cx="22479001" cy="8051800"/>
          </a:xfrm>
          <a:prstGeom prst="rect">
            <a:avLst/>
          </a:prstGeom>
        </p:spPr>
        <p:txBody>
          <a:bodyPr/>
          <a:lstStyle/>
          <a:p>
            <a:pPr>
              <a:lnSpc>
                <a:spcPct val="125000"/>
              </a:lnSpc>
              <a:spcBef>
                <a:spcPts val="2400"/>
              </a:spcBef>
              <a:buBlip>
                <a:blip r:embed="rId2"/>
              </a:buBlip>
            </a:pPr>
            <a:r>
              <a:t>Vision 4 - God’s judgment of the beast and false prophet concludes</a:t>
            </a:r>
          </a:p>
          <a:p>
            <a:pPr lvl="1">
              <a:lnSpc>
                <a:spcPct val="125000"/>
              </a:lnSpc>
              <a:spcBef>
                <a:spcPts val="2400"/>
              </a:spcBef>
              <a:buBlip>
                <a:blip r:embed="rId2"/>
              </a:buBlip>
            </a:pPr>
            <a:r>
              <a:t>Bowl #6 - decline and fall of the Ottoman Turk Empire, groundwork laid for Armageddon</a:t>
            </a:r>
          </a:p>
          <a:p>
            <a:pPr lvl="1">
              <a:lnSpc>
                <a:spcPct val="125000"/>
              </a:lnSpc>
              <a:spcBef>
                <a:spcPts val="2400"/>
              </a:spcBef>
              <a:buBlip>
                <a:blip r:embed="rId2"/>
              </a:buBlip>
            </a:pPr>
            <a:r>
              <a:t>Bowl #7 - the World Wars decimate the kingdom of the beast (Europe)</a:t>
            </a:r>
          </a:p>
          <a:p>
            <a:pPr lvl="1">
              <a:lnSpc>
                <a:spcPct val="125000"/>
              </a:lnSpc>
              <a:spcBef>
                <a:spcPts val="2400"/>
              </a:spcBef>
              <a:buBlip>
                <a:blip r:embed="rId2"/>
              </a:buBlip>
            </a:pPr>
            <a:r>
              <a:t>Chapters 17-18 - reflections on Babylon</a:t>
            </a:r>
          </a:p>
          <a:p>
            <a:pPr lvl="1">
              <a:lnSpc>
                <a:spcPct val="125000"/>
              </a:lnSpc>
              <a:spcBef>
                <a:spcPts val="2400"/>
              </a:spcBef>
              <a:buBlip>
                <a:blip r:embed="rId2"/>
              </a:buBlip>
            </a:pPr>
            <a:r>
              <a:t>Chapter 19 - Jesus defeats the beast and false prophet (Armageddon)</a:t>
            </a:r>
          </a:p>
          <a:p>
            <a:pPr>
              <a:lnSpc>
                <a:spcPct val="125000"/>
              </a:lnSpc>
              <a:spcBef>
                <a:spcPts val="2400"/>
              </a:spcBef>
              <a:buBlip>
                <a:blip r:embed="rId2"/>
              </a:buBlip>
            </a:pPr>
            <a:r>
              <a:t>Vision 5, Chapter 20 - God defeats the dragon (Armageddon) and judges the world</a:t>
            </a:r>
          </a:p>
          <a:p>
            <a:pPr>
              <a:lnSpc>
                <a:spcPct val="125000"/>
              </a:lnSpc>
              <a:spcBef>
                <a:spcPts val="2400"/>
              </a:spcBef>
              <a:buBlip>
                <a:blip r:embed="rId2"/>
              </a:buBlip>
            </a:pPr>
            <a:r>
              <a:t>Vision 6, Chapters 21-22 - Heaven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67">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167">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167">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167">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167">
                                            <p:txEl>
                                              <p:pRg st="5" end="5"/>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16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Bowl 6 - 16:12-16"/>
          <p:cNvSpPr txBox="1"/>
          <p:nvPr>
            <p:ph type="ctrTitle"/>
          </p:nvPr>
        </p:nvSpPr>
        <p:spPr>
          <a:prstGeom prst="rect">
            <a:avLst/>
          </a:prstGeom>
        </p:spPr>
        <p:txBody>
          <a:bodyPr/>
          <a:lstStyle/>
          <a:p>
            <a:pPr/>
            <a:r>
              <a:t>Bowl 6 - 16:12-16</a:t>
            </a:r>
          </a:p>
        </p:txBody>
      </p:sp>
      <p:sp>
        <p:nvSpPr>
          <p:cNvPr id="170" name="Then the sixth angel poured out his bowl on the great river Euphrates, and its water was dried up, so that the way of the kings from the east might be prepared. And I saw three unclean spirits like frogs coming out of the mouth of the dragon, out of the "/>
          <p:cNvSpPr txBox="1"/>
          <p:nvPr>
            <p:ph type="subTitle" idx="1"/>
          </p:nvPr>
        </p:nvSpPr>
        <p:spPr>
          <a:prstGeom prst="rect">
            <a:avLst/>
          </a:prstGeom>
        </p:spPr>
        <p:txBody>
          <a:bodyPr/>
          <a:lstStyle>
            <a:lvl1pPr algn="just" defTabSz="561340">
              <a:lnSpc>
                <a:spcPct val="110000"/>
              </a:lnSpc>
              <a:defRPr sz="4624"/>
            </a:lvl1pPr>
          </a:lstStyle>
          <a:p>
            <a:pPr/>
            <a:r>
              <a:t>Then the sixth angel poured out his bowl on the great river Euphrates, and its water was dried up, so that the way of the kings from the east might be prepared. And I saw three unclean spirits like frogs coming out of the mouth of the dragon, out of the mouth of the beast, and out of the mouth of the false prophet. For they are spirits of demons, performing signs, which go out to the kings of the earth and of the whole world, to gather them to the battle of that great day of God Almighty. "Behold, I am coming as a thief. Blessed is he who watches, and keeps his garments, lest he walk naked and they see his shame." And they gathered them together to the place called in Hebrew, Armageddon.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6, 6, 6"/>
          <p:cNvSpPr txBox="1"/>
          <p:nvPr>
            <p:ph type="title"/>
          </p:nvPr>
        </p:nvSpPr>
        <p:spPr>
          <a:prstGeom prst="rect">
            <a:avLst/>
          </a:prstGeom>
        </p:spPr>
        <p:txBody>
          <a:bodyPr/>
          <a:lstStyle/>
          <a:p>
            <a:pPr/>
            <a:r>
              <a:t>6, 6, 6</a:t>
            </a:r>
          </a:p>
        </p:txBody>
      </p:sp>
      <p:sp>
        <p:nvSpPr>
          <p:cNvPr id="173" name="Sixth seal prepares us for the seven trumpets with the sealing of the 144,000…"/>
          <p:cNvSpPr txBox="1"/>
          <p:nvPr>
            <p:ph type="body" idx="1"/>
          </p:nvPr>
        </p:nvSpPr>
        <p:spPr>
          <a:prstGeom prst="rect">
            <a:avLst/>
          </a:prstGeom>
        </p:spPr>
        <p:txBody>
          <a:bodyPr/>
          <a:lstStyle/>
          <a:p>
            <a:pPr marL="571499" indent="-571499">
              <a:lnSpc>
                <a:spcPct val="120000"/>
              </a:lnSpc>
              <a:buBlip>
                <a:blip r:embed="rId2"/>
              </a:buBlip>
              <a:defRPr sz="6000"/>
            </a:pPr>
            <a:r>
              <a:t>Sixth seal prepares us for the seven trumpets with the sealing of the 144,000</a:t>
            </a:r>
          </a:p>
          <a:p>
            <a:pPr marL="571499" indent="-571499">
              <a:lnSpc>
                <a:spcPct val="120000"/>
              </a:lnSpc>
              <a:buBlip>
                <a:blip r:embed="rId2"/>
              </a:buBlip>
              <a:defRPr sz="6000"/>
            </a:pPr>
            <a:r>
              <a:t>The sixth trumpet sets the stage for the 1,260 years and the seven bowls of wrath</a:t>
            </a:r>
          </a:p>
          <a:p>
            <a:pPr marL="571499" indent="-571499">
              <a:lnSpc>
                <a:spcPct val="120000"/>
              </a:lnSpc>
              <a:buBlip>
                <a:blip r:embed="rId2"/>
              </a:buBlip>
              <a:defRPr sz="6000"/>
            </a:pPr>
            <a:r>
              <a:t>The sixth bowl of wrath prepares us for “the battle of that great day of God Almighty” depicted in 19:11-20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3"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What John saw"/>
          <p:cNvSpPr txBox="1"/>
          <p:nvPr>
            <p:ph type="title"/>
          </p:nvPr>
        </p:nvSpPr>
        <p:spPr>
          <a:prstGeom prst="rect">
            <a:avLst/>
          </a:prstGeom>
        </p:spPr>
        <p:txBody>
          <a:bodyPr/>
          <a:lstStyle/>
          <a:p>
            <a:pPr/>
            <a:r>
              <a:t>What John saw</a:t>
            </a:r>
          </a:p>
        </p:txBody>
      </p:sp>
      <p:sp>
        <p:nvSpPr>
          <p:cNvPr id="176" name="“the great River Euphrates” - a barrier to the east; represents the Turkic powers (i.e. trumpet #6)…"/>
          <p:cNvSpPr txBox="1"/>
          <p:nvPr>
            <p:ph type="body" idx="1"/>
          </p:nvPr>
        </p:nvSpPr>
        <p:spPr>
          <a:prstGeom prst="rect">
            <a:avLst/>
          </a:prstGeom>
        </p:spPr>
        <p:txBody>
          <a:bodyPr/>
          <a:lstStyle/>
          <a:p>
            <a:pPr marL="554354" indent="-554354" defTabSz="800735">
              <a:lnSpc>
                <a:spcPct val="120000"/>
              </a:lnSpc>
              <a:spcBef>
                <a:spcPts val="4000"/>
              </a:spcBef>
              <a:buBlip>
                <a:blip r:embed="rId2"/>
              </a:buBlip>
              <a:defRPr sz="5820"/>
            </a:pPr>
            <a:r>
              <a:t>“the great River Euphrates” - a barrier to the east; represents the Turkic powers (i.e. trumpet #6)</a:t>
            </a:r>
          </a:p>
          <a:p>
            <a:pPr marL="554354" indent="-554354" defTabSz="800735">
              <a:lnSpc>
                <a:spcPct val="120000"/>
              </a:lnSpc>
              <a:spcBef>
                <a:spcPts val="4000"/>
              </a:spcBef>
              <a:buBlip>
                <a:blip r:embed="rId2"/>
              </a:buBlip>
              <a:defRPr sz="5820"/>
            </a:pPr>
            <a:r>
              <a:t>“dried up” - a gradual decline in power</a:t>
            </a:r>
          </a:p>
          <a:p>
            <a:pPr marL="554354" indent="-554354" defTabSz="800735">
              <a:lnSpc>
                <a:spcPct val="120000"/>
              </a:lnSpc>
              <a:spcBef>
                <a:spcPts val="4000"/>
              </a:spcBef>
              <a:buBlip>
                <a:blip r:embed="rId2"/>
              </a:buBlip>
              <a:defRPr sz="5820"/>
            </a:pPr>
            <a:r>
              <a:t>“frogs”</a:t>
            </a:r>
          </a:p>
          <a:p>
            <a:pPr lvl="1" marL="1108709" indent="-554354" defTabSz="800735">
              <a:lnSpc>
                <a:spcPct val="120000"/>
              </a:lnSpc>
              <a:spcBef>
                <a:spcPts val="4000"/>
              </a:spcBef>
              <a:buBlip>
                <a:blip r:embed="rId2"/>
              </a:buBlip>
              <a:defRPr sz="5820"/>
            </a:pPr>
            <a:r>
              <a:t>An unclean animal with a harsh voice</a:t>
            </a:r>
          </a:p>
          <a:p>
            <a:pPr lvl="1" marL="1108709" indent="-554354" defTabSz="800735">
              <a:lnSpc>
                <a:spcPct val="120000"/>
              </a:lnSpc>
              <a:spcBef>
                <a:spcPts val="4000"/>
              </a:spcBef>
              <a:buBlip>
                <a:blip r:embed="rId2"/>
              </a:buBlip>
              <a:defRPr sz="5820"/>
            </a:pPr>
            <a:r>
              <a:t>Represent unclean spirits (see verse 14, cf. with 1 Timothy 4:1)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more of what John saw"/>
          <p:cNvSpPr txBox="1"/>
          <p:nvPr>
            <p:ph type="title"/>
          </p:nvPr>
        </p:nvSpPr>
        <p:spPr>
          <a:prstGeom prst="rect">
            <a:avLst/>
          </a:prstGeom>
        </p:spPr>
        <p:txBody>
          <a:bodyPr/>
          <a:lstStyle/>
          <a:p>
            <a:pPr/>
            <a:r>
              <a:t>more of what John saw</a:t>
            </a:r>
          </a:p>
        </p:txBody>
      </p:sp>
      <p:sp>
        <p:nvSpPr>
          <p:cNvPr id="179" name="“out of the mouths of…”…"/>
          <p:cNvSpPr txBox="1"/>
          <p:nvPr>
            <p:ph type="body" idx="1"/>
          </p:nvPr>
        </p:nvSpPr>
        <p:spPr>
          <a:prstGeom prst="rect">
            <a:avLst/>
          </a:prstGeom>
        </p:spPr>
        <p:txBody>
          <a:bodyPr/>
          <a:lstStyle/>
          <a:p>
            <a:pPr>
              <a:lnSpc>
                <a:spcPct val="110000"/>
              </a:lnSpc>
              <a:spcBef>
                <a:spcPts val="2400"/>
              </a:spcBef>
              <a:buBlip>
                <a:blip r:embed="rId2"/>
              </a:buBlip>
              <a:defRPr sz="5200"/>
            </a:pPr>
            <a:r>
              <a:t>“out of the mouths of…”</a:t>
            </a:r>
          </a:p>
          <a:p>
            <a:pPr lvl="1">
              <a:lnSpc>
                <a:spcPct val="110000"/>
              </a:lnSpc>
              <a:spcBef>
                <a:spcPts val="2400"/>
              </a:spcBef>
              <a:buBlip>
                <a:blip r:embed="rId2"/>
              </a:buBlip>
              <a:defRPr sz="5200"/>
            </a:pPr>
            <a:r>
              <a:t>The beast - Rome, the Catholic Church, </a:t>
            </a:r>
          </a:p>
          <a:p>
            <a:pPr lvl="1">
              <a:lnSpc>
                <a:spcPct val="110000"/>
              </a:lnSpc>
              <a:spcBef>
                <a:spcPts val="2400"/>
              </a:spcBef>
              <a:buBlip>
                <a:blip r:embed="rId2"/>
              </a:buBlip>
              <a:defRPr sz="5200"/>
            </a:pPr>
            <a:r>
              <a:t>The false prophet - the Papacy</a:t>
            </a:r>
          </a:p>
          <a:p>
            <a:pPr lvl="1">
              <a:lnSpc>
                <a:spcPct val="110000"/>
              </a:lnSpc>
              <a:spcBef>
                <a:spcPts val="2400"/>
              </a:spcBef>
              <a:buBlip>
                <a:blip r:embed="rId2"/>
              </a:buBlip>
              <a:defRPr sz="5200"/>
            </a:pPr>
            <a:r>
              <a:t>The dragon - Satan</a:t>
            </a:r>
          </a:p>
          <a:p>
            <a:pPr>
              <a:lnSpc>
                <a:spcPct val="110000"/>
              </a:lnSpc>
              <a:spcBef>
                <a:spcPts val="2400"/>
              </a:spcBef>
              <a:buBlip>
                <a:blip r:embed="rId2"/>
              </a:buBlip>
              <a:defRPr sz="5200"/>
            </a:pPr>
            <a:r>
              <a:t>“which go out to”</a:t>
            </a:r>
          </a:p>
          <a:p>
            <a:pPr lvl="1">
              <a:lnSpc>
                <a:spcPct val="110000"/>
              </a:lnSpc>
              <a:spcBef>
                <a:spcPts val="2400"/>
              </a:spcBef>
              <a:buBlip>
                <a:blip r:embed="rId2"/>
              </a:buBlip>
              <a:defRPr sz="5200"/>
            </a:pPr>
            <a:r>
              <a:t>“the kings of the earth” - the ten kingdoms which arose out of imperial Rome</a:t>
            </a:r>
          </a:p>
          <a:p>
            <a:pPr lvl="1">
              <a:lnSpc>
                <a:spcPct val="110000"/>
              </a:lnSpc>
              <a:spcBef>
                <a:spcPts val="2400"/>
              </a:spcBef>
              <a:buBlip>
                <a:blip r:embed="rId2"/>
              </a:buBlip>
              <a:defRPr sz="5200"/>
            </a:pPr>
            <a:r>
              <a:t>“the kings…of the whole world” - those nations beyond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7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7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9"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